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9" r:id="rId2"/>
    <p:sldId id="298" r:id="rId3"/>
    <p:sldId id="299" r:id="rId4"/>
    <p:sldId id="300" r:id="rId5"/>
    <p:sldId id="301" r:id="rId6"/>
    <p:sldId id="288" r:id="rId7"/>
    <p:sldId id="293" r:id="rId8"/>
    <p:sldId id="296" r:id="rId9"/>
    <p:sldId id="286" r:id="rId10"/>
    <p:sldId id="263" r:id="rId11"/>
    <p:sldId id="302" r:id="rId12"/>
    <p:sldId id="303" r:id="rId13"/>
    <p:sldId id="304" r:id="rId14"/>
    <p:sldId id="264" r:id="rId15"/>
    <p:sldId id="266" r:id="rId16"/>
    <p:sldId id="306" r:id="rId17"/>
    <p:sldId id="305"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1301"/>
    <a:srgbClr val="CCCCFF"/>
    <a:srgbClr val="C49B00"/>
    <a:srgbClr val="FFFFFF"/>
    <a:srgbClr val="CEC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0680"/>
  </p:normalViewPr>
  <p:slideViewPr>
    <p:cSldViewPr snapToGrid="0" snapToObjects="1">
      <p:cViewPr>
        <p:scale>
          <a:sx n="80" d="100"/>
          <a:sy n="80" d="100"/>
        </p:scale>
        <p:origin x="69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9F05-9BA7-0847-82B3-941D753A8295}" type="datetimeFigureOut">
              <a:rPr lang="en-US" smtClean="0"/>
              <a:t>8/22/17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9B37-F176-6E42-8AC7-A275D896A4BA}" type="slidenum">
              <a:rPr lang="en-US" smtClean="0"/>
              <a:t>‹#›</a:t>
            </a:fld>
            <a:endParaRPr lang="en-US"/>
          </a:p>
        </p:txBody>
      </p:sp>
    </p:spTree>
    <p:extLst>
      <p:ext uri="{BB962C8B-B14F-4D97-AF65-F5344CB8AC3E}">
        <p14:creationId xmlns:p14="http://schemas.microsoft.com/office/powerpoint/2010/main" val="53161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epoch</a:t>
            </a:r>
            <a:r>
              <a:rPr lang="en-US" baseline="0" dirty="0" smtClean="0"/>
              <a:t> of reionization; give basic outline of timeline.  “Start with recombination and then eventually dark matter perturbations grow and form into stars.  These stars release ionizing photons etc.  “</a:t>
            </a:r>
          </a:p>
          <a:p>
            <a:r>
              <a:rPr lang="en-US" baseline="0" dirty="0" smtClean="0"/>
              <a:t>*Click* “What do we know about </a:t>
            </a:r>
            <a:r>
              <a:rPr lang="en-US" baseline="0" dirty="0" err="1" smtClean="0"/>
              <a:t>EoR</a:t>
            </a:r>
            <a:r>
              <a:rPr lang="en-US" baseline="0" dirty="0" smtClean="0"/>
              <a:t>?  Honestly nearly nothing.  Escape fraction (give definition) varies from 0.01 to 0.8 and has debate over </a:t>
            </a:r>
            <a:r>
              <a:rPr lang="en-US" baseline="0" dirty="0" err="1" smtClean="0"/>
              <a:t>behaviour</a:t>
            </a:r>
            <a:r>
              <a:rPr lang="en-US" baseline="0" dirty="0" smtClean="0"/>
              <a:t> with respect to halo mass.  Topology whether high or low density is ionized first.   Sources, recently been a resurgence of quasars being considered.”</a:t>
            </a:r>
          </a:p>
          <a:p>
            <a:r>
              <a:rPr lang="en-US" baseline="0" dirty="0" smtClean="0"/>
              <a:t>“How then do we constrain these as observations are difficult?  Segue into sims.”</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3</a:t>
            </a:fld>
            <a:endParaRPr lang="en-US"/>
          </a:p>
        </p:txBody>
      </p:sp>
    </p:spTree>
    <p:extLst>
      <p:ext uri="{BB962C8B-B14F-4D97-AF65-F5344CB8AC3E}">
        <p14:creationId xmlns:p14="http://schemas.microsoft.com/office/powerpoint/2010/main" val="30141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13</a:t>
            </a:fld>
            <a:endParaRPr lang="en-US"/>
          </a:p>
        </p:txBody>
      </p:sp>
    </p:spTree>
    <p:extLst>
      <p:ext uri="{BB962C8B-B14F-4D97-AF65-F5344CB8AC3E}">
        <p14:creationId xmlns:p14="http://schemas.microsoft.com/office/powerpoint/2010/main" val="181526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r>
              <a:rPr lang="en-US" baseline="0" dirty="0" smtClean="0"/>
              <a:t> previous talk has hopefully talked about SAMs; if they haven’t give a brief description.  On the left is the SMF which we can see agrees to an acceptable level with the observations.  On the right we see that the rate of ionizing photons reaches a plateau after ~5 </a:t>
            </a:r>
            <a:r>
              <a:rPr lang="en-US" baseline="0" dirty="0" err="1" smtClean="0"/>
              <a:t>Myr</a:t>
            </a:r>
            <a:r>
              <a:rPr lang="en-US" baseline="0" dirty="0" smtClean="0"/>
              <a:t>.  This is a linear relationship that depends upon the SFR which is how we determine the number of ionizing photons emitted by each galaxy.</a:t>
            </a:r>
          </a:p>
          <a:p>
            <a:endParaRPr lang="en-US" baseline="0" dirty="0" smtClean="0"/>
          </a:p>
          <a:p>
            <a:r>
              <a:rPr lang="en-US" baseline="0" dirty="0" smtClean="0"/>
              <a:t>Finally highlight that SAMs take a short amount of time to run; easy to explore parameter space!</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14</a:t>
            </a:fld>
            <a:endParaRPr lang="en-US"/>
          </a:p>
        </p:txBody>
      </p:sp>
    </p:spTree>
    <p:extLst>
      <p:ext uri="{BB962C8B-B14F-4D97-AF65-F5344CB8AC3E}">
        <p14:creationId xmlns:p14="http://schemas.microsoft.com/office/powerpoint/2010/main" val="67446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Final ingredient</a:t>
            </a:r>
            <a:r>
              <a:rPr lang="en-US" baseline="0" dirty="0" smtClean="0"/>
              <a:t> is the escape fraction.  In this work we focus on 3 different parameterizations.  As we saw the halo mass is thought to affect the escape fraction so we use a power law.  We fix the escape fraction for the least and most massive halos that then defines our slope + intercept.  The ejected mass is an attempt to model how SN are seen to affect the escape fraction.  Fix the smallest and largest escape fraction and then define a linear relationship. </a:t>
            </a:r>
          </a:p>
          <a:p>
            <a:endParaRPr lang="en-US" baseline="0" dirty="0" smtClean="0"/>
          </a:p>
          <a:p>
            <a:r>
              <a:rPr lang="en-US" baseline="0" dirty="0" smtClean="0"/>
              <a:t>But because of the power of the SAM we can really be crazy and parameterize the escape fraction however we want.  These are just a few examples.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15</a:t>
            </a:fld>
            <a:endParaRPr lang="en-US"/>
          </a:p>
        </p:txBody>
      </p:sp>
    </p:spTree>
    <p:extLst>
      <p:ext uri="{BB962C8B-B14F-4D97-AF65-F5344CB8AC3E}">
        <p14:creationId xmlns:p14="http://schemas.microsoft.com/office/powerpoint/2010/main" val="171073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16</a:t>
            </a:fld>
            <a:endParaRPr lang="en-US"/>
          </a:p>
        </p:txBody>
      </p:sp>
    </p:spTree>
    <p:extLst>
      <p:ext uri="{BB962C8B-B14F-4D97-AF65-F5344CB8AC3E}">
        <p14:creationId xmlns:p14="http://schemas.microsoft.com/office/powerpoint/2010/main" val="82330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17</a:t>
            </a:fld>
            <a:endParaRPr lang="en-US"/>
          </a:p>
        </p:txBody>
      </p:sp>
    </p:spTree>
    <p:extLst>
      <p:ext uri="{BB962C8B-B14F-4D97-AF65-F5344CB8AC3E}">
        <p14:creationId xmlns:p14="http://schemas.microsoft.com/office/powerpoint/2010/main" val="416671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It’s a summary slide, do I really need to summarize the summary?</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18</a:t>
            </a:fld>
            <a:endParaRPr lang="en-US"/>
          </a:p>
        </p:txBody>
      </p:sp>
    </p:spTree>
    <p:extLst>
      <p:ext uri="{BB962C8B-B14F-4D97-AF65-F5344CB8AC3E}">
        <p14:creationId xmlns:p14="http://schemas.microsoft.com/office/powerpoint/2010/main" val="185779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plots show ionized regions at the same ionized fractions, namely when</a:t>
            </a:r>
            <a:r>
              <a:rPr lang="en-US" baseline="0" dirty="0" smtClean="0"/>
              <a:t> 50% of the box is ionized.  However even though these slices have the same ionized fraction, both the topology and epochs they are ionized are vastly different. This highlights that different choices of parameters can greatly alter the procession of reionization especially its duration.</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4</a:t>
            </a:fld>
            <a:endParaRPr lang="en-US"/>
          </a:p>
        </p:txBody>
      </p:sp>
    </p:spTree>
    <p:extLst>
      <p:ext uri="{BB962C8B-B14F-4D97-AF65-F5344CB8AC3E}">
        <p14:creationId xmlns:p14="http://schemas.microsoft.com/office/powerpoint/2010/main" val="63420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5</a:t>
            </a:fld>
            <a:endParaRPr lang="en-US"/>
          </a:p>
        </p:txBody>
      </p:sp>
    </p:spTree>
    <p:extLst>
      <p:ext uri="{BB962C8B-B14F-4D97-AF65-F5344CB8AC3E}">
        <p14:creationId xmlns:p14="http://schemas.microsoft.com/office/powerpoint/2010/main" val="124601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7</a:t>
            </a:fld>
            <a:endParaRPr lang="en-US"/>
          </a:p>
        </p:txBody>
      </p:sp>
    </p:spTree>
    <p:extLst>
      <p:ext uri="{BB962C8B-B14F-4D97-AF65-F5344CB8AC3E}">
        <p14:creationId xmlns:p14="http://schemas.microsoft.com/office/powerpoint/2010/main" val="3837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8</a:t>
            </a:fld>
            <a:endParaRPr lang="en-US"/>
          </a:p>
        </p:txBody>
      </p:sp>
    </p:spTree>
    <p:extLst>
      <p:ext uri="{BB962C8B-B14F-4D97-AF65-F5344CB8AC3E}">
        <p14:creationId xmlns:p14="http://schemas.microsoft.com/office/powerpoint/2010/main" val="94806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From</a:t>
            </a:r>
            <a:r>
              <a:rPr lang="en-US" baseline="0" dirty="0" smtClean="0"/>
              <a:t> zoom-in simulations that also included a sub-grid model of SFR. </a:t>
            </a:r>
          </a:p>
          <a:p>
            <a:r>
              <a:rPr lang="en-US" baseline="0" dirty="0" err="1" smtClean="0"/>
              <a:t>M_Part</a:t>
            </a:r>
            <a:r>
              <a:rPr lang="en-US" baseline="0" dirty="0" smtClean="0"/>
              <a:t> </a:t>
            </a:r>
            <a:r>
              <a:rPr lang="en-US" baseline="0" dirty="0" err="1" smtClean="0"/>
              <a:t>approx</a:t>
            </a:r>
            <a:r>
              <a:rPr lang="en-US" baseline="0" dirty="0" smtClean="0"/>
              <a:t> 1000 </a:t>
            </a:r>
            <a:r>
              <a:rPr lang="en-US" baseline="0" dirty="0" err="1" smtClean="0"/>
              <a:t>Msun</a:t>
            </a:r>
            <a:r>
              <a:rPr lang="en-US" baseline="0" dirty="0" smtClean="0"/>
              <a:t>, L </a:t>
            </a:r>
            <a:r>
              <a:rPr lang="en-US" baseline="0" dirty="0" err="1" smtClean="0"/>
              <a:t>approx</a:t>
            </a:r>
            <a:r>
              <a:rPr lang="en-US" baseline="0" dirty="0" smtClean="0"/>
              <a:t> 4 h^-1Mpc.  Spatial res </a:t>
            </a:r>
            <a:r>
              <a:rPr lang="en-US" baseline="0" dirty="0" err="1" smtClean="0"/>
              <a:t>approx</a:t>
            </a:r>
            <a:r>
              <a:rPr lang="en-US" baseline="0" dirty="0" smtClean="0"/>
              <a:t> 10pc.</a:t>
            </a:r>
          </a:p>
          <a:p>
            <a:r>
              <a:rPr lang="en-US" baseline="0" dirty="0" smtClean="0"/>
              <a:t>These images show the most massive galaxy from a number of different runs.  Highlights that there is significant variation in the escape fraction over time and that there is a slight delay between the peaks in SFR and the peaks in </a:t>
            </a:r>
            <a:r>
              <a:rPr lang="en-US" baseline="0" dirty="0" err="1" smtClean="0"/>
              <a:t>fesc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9</a:t>
            </a:fld>
            <a:endParaRPr lang="en-US"/>
          </a:p>
        </p:txBody>
      </p:sp>
    </p:spTree>
    <p:extLst>
      <p:ext uri="{BB962C8B-B14F-4D97-AF65-F5344CB8AC3E}">
        <p14:creationId xmlns:p14="http://schemas.microsoft.com/office/powerpoint/2010/main" val="104663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10</a:t>
            </a:fld>
            <a:endParaRPr lang="en-US"/>
          </a:p>
        </p:txBody>
      </p:sp>
    </p:spTree>
    <p:extLst>
      <p:ext uri="{BB962C8B-B14F-4D97-AF65-F5344CB8AC3E}">
        <p14:creationId xmlns:p14="http://schemas.microsoft.com/office/powerpoint/2010/main" val="22475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an overview of how SAMs</a:t>
            </a:r>
            <a:r>
              <a:rPr lang="en-US" baseline="0" dirty="0" smtClean="0"/>
              <a:t> work.  “SAMs work by moving mass through different reservoirs depending upon coupled DEs.  The processes are (e.g. supernovas heat cold gas </a:t>
            </a:r>
            <a:r>
              <a:rPr lang="en-US" baseline="0" dirty="0" err="1" smtClean="0"/>
              <a:t>etc</a:t>
            </a:r>
            <a:r>
              <a:rPr lang="en-US" baseline="0" dirty="0" smtClean="0"/>
              <a: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11</a:t>
            </a:fld>
            <a:endParaRPr lang="en-US"/>
          </a:p>
        </p:txBody>
      </p:sp>
    </p:spTree>
    <p:extLst>
      <p:ext uri="{BB962C8B-B14F-4D97-AF65-F5344CB8AC3E}">
        <p14:creationId xmlns:p14="http://schemas.microsoft.com/office/powerpoint/2010/main" val="130926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12</a:t>
            </a:fld>
            <a:endParaRPr lang="en-US"/>
          </a:p>
        </p:txBody>
      </p:sp>
    </p:spTree>
    <p:extLst>
      <p:ext uri="{BB962C8B-B14F-4D97-AF65-F5344CB8AC3E}">
        <p14:creationId xmlns:p14="http://schemas.microsoft.com/office/powerpoint/2010/main" val="36136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2" indent="0" algn="ctr">
              <a:buNone/>
              <a:defRPr sz="1600"/>
            </a:lvl4pPr>
            <a:lvl5pPr marL="1828722" indent="0" algn="ctr">
              <a:buNone/>
              <a:defRPr sz="1600"/>
            </a:lvl5pPr>
            <a:lvl6pPr marL="2285903" indent="0" algn="ctr">
              <a:buNone/>
              <a:defRPr sz="1600"/>
            </a:lvl6pPr>
            <a:lvl7pPr marL="2743083" indent="0" algn="ctr">
              <a:buNone/>
              <a:defRPr sz="1600"/>
            </a:lvl7pPr>
            <a:lvl8pPr marL="3200264" indent="0" algn="ctr">
              <a:buNone/>
              <a:defRPr sz="1600"/>
            </a:lvl8pPr>
            <a:lvl9pPr marL="3657445"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4710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322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232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4607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8"/>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3"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85BD0-C8B6-E541-8957-C258C7E4C40C}" type="datetimeFigureOut">
              <a:rPr lang="en-US" smtClean="0"/>
              <a:t>8/22/17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5856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85BD0-C8B6-E541-8957-C258C7E4C40C}" type="datetimeFigureOut">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9116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90" y="1681163"/>
            <a:ext cx="5157787"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85BD0-C8B6-E541-8957-C258C7E4C40C}" type="datetimeFigureOut">
              <a:rPr lang="en-US" smtClean="0"/>
              <a:t>8/22/17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0477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85BD0-C8B6-E541-8957-C258C7E4C40C}" type="datetimeFigureOut">
              <a:rPr lang="en-US" smtClean="0"/>
              <a:t>8/22/17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803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85BD0-C8B6-E541-8957-C258C7E4C40C}" type="datetimeFigureOut">
              <a:rPr lang="en-US" smtClean="0"/>
              <a:t>8/22/17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36575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13759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9" y="987428"/>
            <a:ext cx="6172200" cy="4873625"/>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3" indent="0">
              <a:buNone/>
              <a:defRPr sz="2000"/>
            </a:lvl7pPr>
            <a:lvl8pPr marL="3200264" indent="0">
              <a:buNone/>
              <a:defRPr sz="2000"/>
            </a:lvl8pPr>
            <a:lvl9pPr marL="3657445" indent="0">
              <a:buNone/>
              <a:defRPr sz="2000"/>
            </a:lvl9pPr>
          </a:lstStyle>
          <a:p>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592105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3"/>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EA785BD0-C8B6-E541-8957-C258C7E4C40C}" type="datetimeFigureOut">
              <a:rPr lang="en-US" smtClean="0"/>
              <a:t>8/22/17</a:t>
            </a:fld>
            <a:endParaRPr lang="en-US"/>
          </a:p>
        </p:txBody>
      </p:sp>
      <p:sp>
        <p:nvSpPr>
          <p:cNvPr id="5" name="Footer Placeholder 4"/>
          <p:cNvSpPr>
            <a:spLocks noGrp="1"/>
          </p:cNvSpPr>
          <p:nvPr>
            <p:ph type="ftr" sz="quarter" idx="3"/>
          </p:nvPr>
        </p:nvSpPr>
        <p:spPr>
          <a:xfrm>
            <a:off x="4038600" y="6356353"/>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3"/>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E9550188-E3FF-FF45-AA0D-B0B350D8CF74}" type="slidenum">
              <a:rPr lang="en-US" smtClean="0"/>
              <a:t>‹#›</a:t>
            </a:fld>
            <a:endParaRPr lang="en-US"/>
          </a:p>
        </p:txBody>
      </p:sp>
    </p:spTree>
    <p:extLst>
      <p:ext uri="{BB962C8B-B14F-4D97-AF65-F5344CB8AC3E}">
        <p14:creationId xmlns:p14="http://schemas.microsoft.com/office/powerpoint/2010/main" val="9958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1" indent="-228590" algn="l" defTabSz="91436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1" indent="-228590" algn="l" defTabSz="91436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2"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7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5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35"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3"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22830" cy="6858000"/>
          </a:xfrm>
          <a:prstGeom prst="rect">
            <a:avLst/>
          </a:prstGeom>
        </p:spPr>
      </p:pic>
    </p:spTree>
    <p:extLst>
      <p:ext uri="{BB962C8B-B14F-4D97-AF65-F5344CB8AC3E}">
        <p14:creationId xmlns:p14="http://schemas.microsoft.com/office/powerpoint/2010/main" val="81825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11861800" cy="6196568"/>
          </a:xfrm>
          <a:prstGeom prst="rect">
            <a:avLst/>
          </a:prstGeom>
          <a:noFill/>
        </p:spPr>
        <p:txBody>
          <a:bodyPr wrap="square" rtlCol="0">
            <a:spAutoFit/>
          </a:bodyPr>
          <a:lstStyle/>
          <a:p>
            <a:r>
              <a:rPr lang="en-US" sz="3600" dirty="0">
                <a:solidFill>
                  <a:schemeClr val="bg1"/>
                </a:solidFill>
                <a:latin typeface="Bangla Sangam MN" charset="0"/>
                <a:ea typeface="Bangla Sangam MN" charset="0"/>
                <a:cs typeface="Bangla Sangam MN" charset="0"/>
              </a:rPr>
              <a:t>Is it possible to model the Epoch of Reionization using a more physically motivated escape fraction </a:t>
            </a:r>
            <a:r>
              <a:rPr lang="en-US" sz="3600" dirty="0" smtClean="0">
                <a:solidFill>
                  <a:schemeClr val="bg1"/>
                </a:solidFill>
                <a:latin typeface="Bangla Sangam MN" charset="0"/>
                <a:ea typeface="Bangla Sangam MN" charset="0"/>
                <a:cs typeface="Bangla Sangam MN" charset="0"/>
              </a:rPr>
              <a:t>parameterization?</a:t>
            </a:r>
            <a:r>
              <a:rPr lang="en-US" sz="2800" baseline="30000" dirty="0" smtClean="0">
                <a:solidFill>
                  <a:schemeClr val="bg1"/>
                </a:solidFill>
                <a:latin typeface="Bangla Sangam MN" charset="0"/>
                <a:ea typeface="Bangla Sangam MN" charset="0"/>
                <a:cs typeface="Bangla Sangam MN" charset="0"/>
              </a:rPr>
              <a:t>*</a:t>
            </a:r>
          </a:p>
          <a:p>
            <a:endParaRPr lang="en-US" sz="2800" baseline="30000" dirty="0" smtClean="0">
              <a:solidFill>
                <a:schemeClr val="bg1"/>
              </a:solidFill>
              <a:latin typeface="Bangla Sangam MN" charset="0"/>
              <a:ea typeface="Bangla Sangam MN" charset="0"/>
              <a:cs typeface="Bangla Sangam MN" charset="0"/>
            </a:endParaRP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topology change?</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duration change</a:t>
            </a:r>
            <a:r>
              <a:rPr lang="en-US" sz="2800" dirty="0" smtClean="0">
                <a:solidFill>
                  <a:schemeClr val="bg1"/>
                </a:solidFill>
                <a:latin typeface="Bangla Sangam MN" charset="0"/>
                <a:ea typeface="Bangla Sangam MN" charset="0"/>
                <a:cs typeface="Bangla Sangam MN" charset="0"/>
              </a:rPr>
              <a:t>?</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Can we observationally discriminate between different escape fractions?</a:t>
            </a:r>
            <a:endParaRPr lang="en-US" sz="2800" dirty="0" smtClean="0">
              <a:solidFill>
                <a:schemeClr val="bg1"/>
              </a:solidFill>
              <a:latin typeface="Bangla Sangam MN" charset="0"/>
              <a:ea typeface="Bangla Sangam MN" charset="0"/>
              <a:cs typeface="Bangla Sangam MN" charset="0"/>
            </a:endParaRPr>
          </a:p>
          <a:p>
            <a:endParaRPr lang="en-US" sz="1400" dirty="0">
              <a:solidFill>
                <a:schemeClr val="bg1"/>
              </a:solidFill>
              <a:latin typeface="Bangla Sangam MN" charset="0"/>
              <a:ea typeface="Bangla Sangam MN" charset="0"/>
              <a:cs typeface="Bangla Sangam MN" charset="0"/>
            </a:endParaRPr>
          </a:p>
          <a:p>
            <a:endParaRPr lang="en-US" sz="1400" dirty="0" smtClean="0">
              <a:solidFill>
                <a:schemeClr val="bg1"/>
              </a:solidFill>
              <a:latin typeface="Bangla Sangam MN" charset="0"/>
              <a:ea typeface="Bangla Sangam MN" charset="0"/>
              <a:cs typeface="Bangla Sangam MN" charset="0"/>
            </a:endParaRPr>
          </a:p>
          <a:p>
            <a:endParaRPr lang="en-US" sz="1400" dirty="0" smtClean="0">
              <a:solidFill>
                <a:schemeClr val="bg1"/>
              </a:solidFill>
              <a:latin typeface="Bangla Sangam MN" charset="0"/>
              <a:ea typeface="Bangla Sangam MN" charset="0"/>
              <a:cs typeface="Bangla Sangam MN" charset="0"/>
            </a:endParaRPr>
          </a:p>
          <a:p>
            <a:endParaRPr lang="en-US" sz="1400" dirty="0">
              <a:solidFill>
                <a:schemeClr val="bg1"/>
              </a:solidFill>
              <a:latin typeface="Bangla Sangam MN" charset="0"/>
              <a:ea typeface="Bangla Sangam MN" charset="0"/>
              <a:cs typeface="Bangla Sangam MN" charset="0"/>
            </a:endParaRPr>
          </a:p>
          <a:p>
            <a:r>
              <a:rPr lang="en-US" sz="1400" dirty="0" smtClean="0">
                <a:solidFill>
                  <a:schemeClr val="bg1"/>
                </a:solidFill>
                <a:latin typeface="Bangla Sangam MN" charset="0"/>
                <a:ea typeface="Bangla Sangam MN" charset="0"/>
                <a:cs typeface="Bangla Sangam MN" charset="0"/>
              </a:rPr>
              <a:t>(* Hopefully yes otherwise no Dr. Seiler in the future).</a:t>
            </a:r>
            <a:endParaRPr lang="en-US" sz="1400" dirty="0">
              <a:solidFill>
                <a:schemeClr val="bg1"/>
              </a:solidFill>
              <a:latin typeface="Bangla Sangam MN" charset="0"/>
              <a:ea typeface="Bangla Sangam MN" charset="0"/>
              <a:cs typeface="Bangla Sangam MN" charset="0"/>
            </a:endParaRPr>
          </a:p>
          <a:p>
            <a:endParaRPr lang="en-US" sz="36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6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600" dirty="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My Aim</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886323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Semi-Analytic Models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4540250" y="148336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Cold Gas</a:t>
            </a:r>
          </a:p>
          <a:p>
            <a:pPr algn="ctr"/>
            <a:endParaRPr lang="en-US" dirty="0"/>
          </a:p>
          <a:p>
            <a:pPr algn="ctr"/>
            <a:endParaRPr lang="en-US" dirty="0"/>
          </a:p>
        </p:txBody>
      </p:sp>
      <p:sp>
        <p:nvSpPr>
          <p:cNvPr id="5" name="TextBox 4"/>
          <p:cNvSpPr txBox="1"/>
          <p:nvPr/>
        </p:nvSpPr>
        <p:spPr>
          <a:xfrm>
            <a:off x="1428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Hot Gas</a:t>
            </a:r>
          </a:p>
          <a:p>
            <a:pPr algn="ctr"/>
            <a:endParaRPr lang="en-US" dirty="0"/>
          </a:p>
          <a:p>
            <a:pPr algn="ctr"/>
            <a:endParaRPr lang="en-US" dirty="0"/>
          </a:p>
        </p:txBody>
      </p:sp>
      <p:sp>
        <p:nvSpPr>
          <p:cNvPr id="6" name="TextBox 5"/>
          <p:cNvSpPr txBox="1"/>
          <p:nvPr/>
        </p:nvSpPr>
        <p:spPr>
          <a:xfrm>
            <a:off x="7651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Ejected Gas</a:t>
            </a:r>
          </a:p>
          <a:p>
            <a:pPr algn="ctr"/>
            <a:endParaRPr lang="en-US" dirty="0"/>
          </a:p>
          <a:p>
            <a:pPr algn="ctr"/>
            <a:endParaRPr lang="en-US" dirty="0"/>
          </a:p>
        </p:txBody>
      </p:sp>
      <p:cxnSp>
        <p:nvCxnSpPr>
          <p:cNvPr id="12" name="Straight Arrow Connector 11"/>
          <p:cNvCxnSpPr/>
          <p:nvPr/>
        </p:nvCxnSpPr>
        <p:spPr>
          <a:xfrm flipV="1">
            <a:off x="1676400" y="2426162"/>
            <a:ext cx="2619375" cy="980525"/>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235200" y="5067300"/>
            <a:ext cx="9525" cy="1137456"/>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5624" y="5396421"/>
            <a:ext cx="2873376" cy="1200329"/>
          </a:xfrm>
          <a:prstGeom prst="rect">
            <a:avLst/>
          </a:prstGeom>
          <a:noFill/>
        </p:spPr>
        <p:txBody>
          <a:bodyPr wrap="square" rtlCol="0">
            <a:spAutoFit/>
          </a:bodyPr>
          <a:lstStyle/>
          <a:p>
            <a:r>
              <a:rPr lang="en-US" dirty="0" err="1" smtClean="0">
                <a:solidFill>
                  <a:schemeClr val="bg1"/>
                </a:solidFill>
                <a:latin typeface="Bangla Sangam MN" charset="0"/>
                <a:ea typeface="Bangla Sangam MN" charset="0"/>
                <a:cs typeface="Bangla Sangam MN" charset="0"/>
              </a:rPr>
              <a:t>Infalling</a:t>
            </a:r>
            <a:r>
              <a:rPr lang="en-US" dirty="0" smtClean="0">
                <a:solidFill>
                  <a:schemeClr val="bg1"/>
                </a:solidFill>
                <a:latin typeface="Bangla Sangam MN" charset="0"/>
                <a:ea typeface="Bangla Sangam MN" charset="0"/>
                <a:cs typeface="Bangla Sangam MN" charset="0"/>
              </a:rPr>
              <a:t> Gas</a:t>
            </a:r>
          </a:p>
          <a:p>
            <a:endParaRPr lang="en-US" dirty="0">
              <a:solidFill>
                <a:schemeClr val="bg1"/>
              </a:solidFill>
              <a:latin typeface="Bangla Sangam MN" charset="0"/>
              <a:ea typeface="Bangla Sangam MN" charset="0"/>
              <a:cs typeface="Bangla Sangam MN" charset="0"/>
            </a:endParaRPr>
          </a:p>
          <a:p>
            <a:r>
              <a:rPr lang="en-US" dirty="0" smtClean="0">
                <a:solidFill>
                  <a:schemeClr val="bg1"/>
                </a:solidFill>
                <a:latin typeface="Bangla Sangam MN" charset="0"/>
                <a:ea typeface="Bangla Sangam MN" charset="0"/>
                <a:cs typeface="Bangla Sangam MN" charset="0"/>
              </a:rPr>
              <a:t>(including </a:t>
            </a:r>
          </a:p>
          <a:p>
            <a:r>
              <a:rPr lang="en-US" dirty="0" smtClean="0">
                <a:solidFill>
                  <a:schemeClr val="bg1"/>
                </a:solidFill>
                <a:latin typeface="Bangla Sangam MN" charset="0"/>
                <a:ea typeface="Bangla Sangam MN" charset="0"/>
                <a:cs typeface="Bangla Sangam MN" charset="0"/>
              </a:rPr>
              <a:t>reionization feedback)</a:t>
            </a:r>
            <a:endParaRPr lang="en-US" dirty="0">
              <a:solidFill>
                <a:schemeClr val="bg1"/>
              </a:solidFill>
              <a:latin typeface="Bangla Sangam MN" charset="0"/>
              <a:ea typeface="Bangla Sangam MN" charset="0"/>
              <a:cs typeface="Bangla Sangam MN" charset="0"/>
            </a:endParaRPr>
          </a:p>
        </p:txBody>
      </p:sp>
      <p:sp>
        <p:nvSpPr>
          <p:cNvPr id="19" name="TextBox 18"/>
          <p:cNvSpPr txBox="1"/>
          <p:nvPr/>
        </p:nvSpPr>
        <p:spPr>
          <a:xfrm>
            <a:off x="1422400" y="2579586"/>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Cooling</a:t>
            </a:r>
            <a:endParaRPr lang="en-US" dirty="0">
              <a:solidFill>
                <a:schemeClr val="bg1"/>
              </a:solidFill>
              <a:latin typeface="Bangla Sangam MN" charset="0"/>
              <a:ea typeface="Bangla Sangam MN" charset="0"/>
              <a:cs typeface="Bangla Sangam MN" charset="0"/>
            </a:endParaRPr>
          </a:p>
        </p:txBody>
      </p:sp>
      <p:sp>
        <p:nvSpPr>
          <p:cNvPr id="21" name="TextBox 20"/>
          <p:cNvSpPr txBox="1"/>
          <p:nvPr/>
        </p:nvSpPr>
        <p:spPr>
          <a:xfrm>
            <a:off x="5029200" y="3569187"/>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Incorporation</a:t>
            </a:r>
            <a:endParaRPr lang="en-US" dirty="0">
              <a:solidFill>
                <a:schemeClr val="bg1"/>
              </a:solidFill>
              <a:latin typeface="Bangla Sangam MN" charset="0"/>
              <a:ea typeface="Bangla Sangam MN" charset="0"/>
              <a:cs typeface="Bangla Sangam MN" charset="0"/>
            </a:endParaRPr>
          </a:p>
        </p:txBody>
      </p:sp>
      <p:cxnSp>
        <p:nvCxnSpPr>
          <p:cNvPr id="22" name="Straight Arrow Connector 21"/>
          <p:cNvCxnSpPr/>
          <p:nvPr/>
        </p:nvCxnSpPr>
        <p:spPr>
          <a:xfrm flipH="1">
            <a:off x="4635500" y="4038600"/>
            <a:ext cx="2908300"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747000" y="2212420"/>
            <a:ext cx="4203700" cy="9604"/>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21150" y="3011955"/>
            <a:ext cx="3283585"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Heating</a:t>
            </a:r>
            <a:endParaRPr lang="en-US" dirty="0">
              <a:solidFill>
                <a:schemeClr val="bg1"/>
              </a:solidFill>
              <a:latin typeface="Bangla Sangam MN" charset="0"/>
              <a:ea typeface="Bangla Sangam MN" charset="0"/>
              <a:cs typeface="Bangla Sangam MN" charset="0"/>
            </a:endParaRPr>
          </a:p>
        </p:txBody>
      </p:sp>
      <p:cxnSp>
        <p:nvCxnSpPr>
          <p:cNvPr id="29" name="Straight Arrow Connector 28"/>
          <p:cNvCxnSpPr/>
          <p:nvPr/>
        </p:nvCxnSpPr>
        <p:spPr>
          <a:xfrm flipH="1">
            <a:off x="3771901" y="2579586"/>
            <a:ext cx="634999" cy="801701"/>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04300" y="1843088"/>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Star Formation</a:t>
            </a:r>
            <a:endParaRPr lang="en-US" dirty="0">
              <a:solidFill>
                <a:schemeClr val="bg1"/>
              </a:solidFill>
              <a:latin typeface="Bangla Sangam MN" charset="0"/>
              <a:ea typeface="Bangla Sangam MN" charset="0"/>
              <a:cs typeface="Bangla Sangam MN" charset="0"/>
            </a:endParaRPr>
          </a:p>
        </p:txBody>
      </p:sp>
      <p:cxnSp>
        <p:nvCxnSpPr>
          <p:cNvPr id="35" name="Straight Arrow Connector 34"/>
          <p:cNvCxnSpPr/>
          <p:nvPr/>
        </p:nvCxnSpPr>
        <p:spPr>
          <a:xfrm>
            <a:off x="4648200" y="4428422"/>
            <a:ext cx="2907792"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29200" y="4595862"/>
            <a:ext cx="2133600" cy="646331"/>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Ejection</a:t>
            </a:r>
            <a:endParaRPr lang="en-US" dirty="0">
              <a:solidFill>
                <a:schemeClr val="bg1"/>
              </a:solidFill>
              <a:latin typeface="Bangla Sangam MN" charset="0"/>
              <a:ea typeface="Bangla Sangam MN" charset="0"/>
              <a:cs typeface="Bangla Sangam MN" charset="0"/>
            </a:endParaRPr>
          </a:p>
        </p:txBody>
      </p:sp>
      <p:sp>
        <p:nvSpPr>
          <p:cNvPr id="44" name="TextBox 43"/>
          <p:cNvSpPr txBox="1"/>
          <p:nvPr/>
        </p:nvSpPr>
        <p:spPr>
          <a:xfrm>
            <a:off x="7915275" y="5396421"/>
            <a:ext cx="3771900" cy="1015663"/>
          </a:xfrm>
          <a:prstGeom prst="rect">
            <a:avLst/>
          </a:prstGeom>
          <a:noFill/>
        </p:spPr>
        <p:txBody>
          <a:bodyPr wrap="square" rtlCol="0">
            <a:spAutoFit/>
          </a:bodyPr>
          <a:lstStyle/>
          <a:p>
            <a:r>
              <a:rPr lang="en-US" sz="2000" dirty="0" smtClean="0">
                <a:solidFill>
                  <a:schemeClr val="bg1"/>
                </a:solidFill>
                <a:latin typeface="Bangla Sangam MN" charset="0"/>
                <a:ea typeface="Bangla Sangam MN" charset="0"/>
                <a:cs typeface="Bangla Sangam MN" charset="0"/>
              </a:rPr>
              <a:t>+ Black Hole Growth</a:t>
            </a:r>
          </a:p>
          <a:p>
            <a:r>
              <a:rPr lang="en-US" sz="2000" dirty="0" smtClean="0">
                <a:solidFill>
                  <a:schemeClr val="bg1"/>
                </a:solidFill>
                <a:latin typeface="Bangla Sangam MN" charset="0"/>
                <a:ea typeface="Bangla Sangam MN" charset="0"/>
                <a:cs typeface="Bangla Sangam MN" charset="0"/>
              </a:rPr>
              <a:t>+ Merger/Disruption Events</a:t>
            </a:r>
          </a:p>
          <a:p>
            <a:r>
              <a:rPr lang="en-US" sz="2000" dirty="0" smtClean="0">
                <a:solidFill>
                  <a:schemeClr val="bg1"/>
                </a:solidFill>
                <a:latin typeface="Bangla Sangam MN" charset="0"/>
                <a:ea typeface="Bangla Sangam MN" charset="0"/>
                <a:cs typeface="Bangla Sangam MN" charset="0"/>
              </a:rPr>
              <a:t>+ Bulge Growth</a:t>
            </a:r>
          </a:p>
        </p:txBody>
      </p:sp>
    </p:spTree>
    <p:extLst>
      <p:ext uri="{BB962C8B-B14F-4D97-AF65-F5344CB8AC3E}">
        <p14:creationId xmlns:p14="http://schemas.microsoft.com/office/powerpoint/2010/main" val="1426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P spid="19" grpId="0"/>
      <p:bldP spid="21" grpId="0"/>
      <p:bldP spid="28" grpId="0"/>
      <p:bldP spid="34" grpId="0"/>
      <p:bldP spid="40"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Supernova Feedback</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46" y="1617049"/>
            <a:ext cx="7186863" cy="123708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56" y="4094892"/>
            <a:ext cx="12982078" cy="2255791"/>
          </a:xfrm>
          <a:prstGeom prst="rect">
            <a:avLst/>
          </a:prstGeom>
        </p:spPr>
      </p:pic>
      <p:cxnSp>
        <p:nvCxnSpPr>
          <p:cNvPr id="14" name="Straight Connector 13"/>
          <p:cNvCxnSpPr/>
          <p:nvPr/>
        </p:nvCxnSpPr>
        <p:spPr>
          <a:xfrm flipH="1">
            <a:off x="962526" y="2529867"/>
            <a:ext cx="4844721" cy="1865670"/>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0" y="3675482"/>
            <a:ext cx="12192000" cy="301240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935576" y="2529867"/>
            <a:ext cx="5419189" cy="1897754"/>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981" y="2825877"/>
            <a:ext cx="8293768" cy="1569660"/>
          </a:xfrm>
          <a:prstGeom prst="rect">
            <a:avLst/>
          </a:prstGeom>
          <a:solidFill>
            <a:schemeClr val="bg2">
              <a:lumMod val="25000"/>
            </a:schemeClr>
          </a:solidFill>
        </p:spPr>
        <p:txBody>
          <a:bodyPr wrap="square" rtlCol="0">
            <a:spAutoFit/>
          </a:bodyPr>
          <a:lstStyle/>
          <a:p>
            <a:pPr algn="ctr"/>
            <a:r>
              <a:rPr lang="en-US" sz="4800" dirty="0" smtClean="0">
                <a:ln>
                  <a:solidFill>
                    <a:schemeClr val="tx1">
                      <a:alpha val="61000"/>
                    </a:schemeClr>
                  </a:solidFill>
                </a:ln>
                <a:solidFill>
                  <a:srgbClr val="C49B00"/>
                </a:solidFill>
                <a:latin typeface="Bangla Sangam MN" charset="0"/>
                <a:ea typeface="Bangla Sangam MN" charset="0"/>
                <a:cs typeface="Bangla Sangam MN" charset="0"/>
              </a:rPr>
              <a:t>Only valid if snapshots span ~40Myr</a:t>
            </a:r>
          </a:p>
        </p:txBody>
      </p:sp>
    </p:spTree>
    <p:extLst>
      <p:ext uri="{BB962C8B-B14F-4D97-AF65-F5344CB8AC3E}">
        <p14:creationId xmlns:p14="http://schemas.microsoft.com/office/powerpoint/2010/main" val="15637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27" grpId="0" animBg="1"/>
      <p:bldP spid="2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42" y="0"/>
            <a:ext cx="9739732" cy="63740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7" y="197183"/>
            <a:ext cx="8181474" cy="64615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348" y="197184"/>
            <a:ext cx="8181474" cy="6461506"/>
          </a:xfrm>
          <a:prstGeom prst="rect">
            <a:avLst/>
          </a:prstGeom>
        </p:spPr>
      </p:pic>
    </p:spTree>
    <p:extLst>
      <p:ext uri="{BB962C8B-B14F-4D97-AF65-F5344CB8AC3E}">
        <p14:creationId xmlns:p14="http://schemas.microsoft.com/office/powerpoint/2010/main" val="2752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fontScale="90000"/>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Galaxy Properties + Photons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193042" y="1617049"/>
            <a:ext cx="6271553" cy="4154984"/>
          </a:xfrm>
          <a:prstGeom prst="rect">
            <a:avLst/>
          </a:prstGeom>
          <a:noFill/>
        </p:spPr>
        <p:txBody>
          <a:bodyPr wrap="square" rtlCol="0">
            <a:spAutoFit/>
          </a:bodyPr>
          <a:lstStyle/>
          <a:p>
            <a:pPr marL="285739" indent="-285739">
              <a:buFont typeface="Arial" charset="0"/>
              <a:buChar char="•"/>
            </a:pPr>
            <a:r>
              <a:rPr lang="en-US" sz="2400" dirty="0" smtClean="0">
                <a:solidFill>
                  <a:schemeClr val="bg1"/>
                </a:solidFill>
                <a:latin typeface="Bangla Sangam MN" charset="0"/>
                <a:ea typeface="Bangla Sangam MN" charset="0"/>
                <a:cs typeface="Bangla Sangam MN" charset="0"/>
              </a:rPr>
              <a:t>Model </a:t>
            </a:r>
            <a:r>
              <a:rPr lang="en-US" sz="2400" dirty="0" smtClean="0">
                <a:solidFill>
                  <a:schemeClr val="bg1"/>
                </a:solidFill>
                <a:latin typeface="Bangla Sangam MN" charset="0"/>
                <a:ea typeface="Bangla Sangam MN" charset="0"/>
                <a:cs typeface="Bangla Sangam MN" charset="0"/>
              </a:rPr>
              <a:t>reionization in a post-processing step.</a:t>
            </a:r>
          </a:p>
          <a:p>
            <a:pPr marL="285739" indent="-285739">
              <a:buFont typeface="Arial" charset="0"/>
              <a:buChar char="•"/>
            </a:pPr>
            <a:endParaRPr lang="en-US" sz="2400" dirty="0" smtClean="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r>
              <a:rPr lang="en-US" sz="2400" dirty="0">
                <a:solidFill>
                  <a:schemeClr val="bg1"/>
                </a:solidFill>
                <a:latin typeface="Bangla Sangam MN" charset="0"/>
                <a:ea typeface="Bangla Sangam MN" charset="0"/>
                <a:cs typeface="Bangla Sangam MN" charset="0"/>
              </a:rPr>
              <a:t>Use SFR to calculate number of ionizing photons.</a:t>
            </a: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r>
              <a:rPr lang="en-US" sz="2400" dirty="0">
                <a:solidFill>
                  <a:schemeClr val="bg1"/>
                </a:solidFill>
                <a:latin typeface="Bangla Sangam MN" charset="0"/>
                <a:ea typeface="Bangla Sangam MN" charset="0"/>
                <a:cs typeface="Bangla Sangam MN" charset="0"/>
              </a:rPr>
              <a:t>Draw spheres and count the number of ionizing photons + neutral H + recombinations.</a:t>
            </a:r>
          </a:p>
        </p:txBody>
      </p:sp>
      <p:pic>
        <p:nvPicPr>
          <p:cNvPr id="2" name="EoR(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79406" y="1617049"/>
            <a:ext cx="6012594" cy="4509445"/>
          </a:xfrm>
          <a:prstGeom prst="rect">
            <a:avLst/>
          </a:prstGeom>
        </p:spPr>
      </p:pic>
    </p:spTree>
    <p:extLst>
      <p:ext uri="{BB962C8B-B14F-4D97-AF65-F5344CB8AC3E}">
        <p14:creationId xmlns:p14="http://schemas.microsoft.com/office/powerpoint/2010/main" val="182252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2"/>
            <a:ext cx="12057088" cy="1350831"/>
          </a:xfrm>
        </p:spPr>
        <p:txBody>
          <a:bodyPr>
            <a:normAutofit fontScale="90000"/>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Escape </a:t>
            </a:r>
            <a:r>
              <a:rPr lang="en-US" b="1" smtClean="0">
                <a:ln>
                  <a:solidFill>
                    <a:schemeClr val="tx1">
                      <a:alpha val="70000"/>
                    </a:schemeClr>
                  </a:solidFill>
                </a:ln>
                <a:solidFill>
                  <a:srgbClr val="C49B00"/>
                </a:solidFill>
                <a:latin typeface="Bangla Sangam MN" charset="0"/>
                <a:ea typeface="Bangla Sangam MN" charset="0"/>
                <a:cs typeface="Bangla Sangam MN" charset="0"/>
              </a:rPr>
              <a:t>Fraction Parameterization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Rectangle 4"/>
          <p:cNvSpPr/>
          <p:nvPr/>
        </p:nvSpPr>
        <p:spPr>
          <a:xfrm>
            <a:off x="3536118" y="1883120"/>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844354" y="2027215"/>
            <a:ext cx="4361939" cy="588823"/>
          </a:xfrm>
          <a:prstGeom prst="rect">
            <a:avLst/>
          </a:prstGeom>
        </p:spPr>
      </p:pic>
      <p:sp>
        <p:nvSpPr>
          <p:cNvPr id="10" name="Rectangle 9"/>
          <p:cNvSpPr/>
          <p:nvPr/>
        </p:nvSpPr>
        <p:spPr>
          <a:xfrm>
            <a:off x="3513687" y="3292046"/>
            <a:ext cx="5045696" cy="114504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36118" y="4931312"/>
            <a:ext cx="5023267" cy="96287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474" y="3366996"/>
            <a:ext cx="3801697" cy="100493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991" y="5118098"/>
            <a:ext cx="4183519" cy="656393"/>
          </a:xfrm>
          <a:prstGeom prst="rect">
            <a:avLst/>
          </a:prstGeom>
        </p:spPr>
      </p:pic>
      <p:sp>
        <p:nvSpPr>
          <p:cNvPr id="19" name="Rectangle 18"/>
          <p:cNvSpPr/>
          <p:nvPr/>
        </p:nvSpPr>
        <p:spPr>
          <a:xfrm rot="982949">
            <a:off x="5103254" y="4249895"/>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2949">
            <a:off x="5419826" y="4322843"/>
            <a:ext cx="4390124" cy="768777"/>
          </a:xfrm>
          <a:prstGeom prst="rect">
            <a:avLst/>
          </a:prstGeom>
        </p:spPr>
      </p:pic>
      <p:sp>
        <p:nvSpPr>
          <p:cNvPr id="18" name="Rectangle 17"/>
          <p:cNvSpPr/>
          <p:nvPr/>
        </p:nvSpPr>
        <p:spPr>
          <a:xfrm rot="3687292">
            <a:off x="7861076" y="3528143"/>
            <a:ext cx="4911915"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7292">
            <a:off x="8064901" y="3573356"/>
            <a:ext cx="4547656" cy="773203"/>
          </a:xfrm>
          <a:prstGeom prst="rect">
            <a:avLst/>
          </a:prstGeom>
        </p:spPr>
      </p:pic>
      <p:sp>
        <p:nvSpPr>
          <p:cNvPr id="21" name="Rectangle 20"/>
          <p:cNvSpPr/>
          <p:nvPr/>
        </p:nvSpPr>
        <p:spPr>
          <a:xfrm rot="21065017">
            <a:off x="181676" y="4714542"/>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1065017">
            <a:off x="301134" y="4783250"/>
            <a:ext cx="4673567" cy="769441"/>
          </a:xfrm>
          <a:prstGeom prst="rect">
            <a:avLst/>
          </a:prstGeom>
          <a:noFill/>
        </p:spPr>
        <p:txBody>
          <a:bodyPr wrap="square" rtlCol="0">
            <a:spAutoFit/>
          </a:bodyPr>
          <a:lstStyle/>
          <a:p>
            <a:pPr algn="ctr"/>
            <a:r>
              <a:rPr lang="en-US" sz="4400" dirty="0">
                <a:latin typeface="Comic Sans MS" charset="0"/>
                <a:ea typeface="Comic Sans MS" charset="0"/>
                <a:cs typeface="Comic Sans MS" charset="0"/>
              </a:rPr>
              <a:t>Sample Text</a:t>
            </a:r>
          </a:p>
        </p:txBody>
      </p:sp>
      <p:sp>
        <p:nvSpPr>
          <p:cNvPr id="14" name="Rectangle 13"/>
          <p:cNvSpPr/>
          <p:nvPr/>
        </p:nvSpPr>
        <p:spPr>
          <a:xfrm rot="17150999">
            <a:off x="-272768" y="3701298"/>
            <a:ext cx="4964723" cy="878894"/>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50999">
            <a:off x="-243955" y="3885916"/>
            <a:ext cx="4883750" cy="545831"/>
          </a:xfrm>
          <a:prstGeom prst="rect">
            <a:avLst/>
          </a:prstGeom>
        </p:spPr>
      </p:pic>
      <p:sp>
        <p:nvSpPr>
          <p:cNvPr id="25" name="Rectangle 24"/>
          <p:cNvSpPr/>
          <p:nvPr/>
        </p:nvSpPr>
        <p:spPr>
          <a:xfrm rot="21228955">
            <a:off x="2955358" y="2491184"/>
            <a:ext cx="6461987" cy="83786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28955">
            <a:off x="3022675" y="2599482"/>
            <a:ext cx="6394671" cy="662119"/>
          </a:xfrm>
          <a:prstGeom prst="rect">
            <a:avLst/>
          </a:prstGeom>
        </p:spPr>
      </p:pic>
      <p:sp>
        <p:nvSpPr>
          <p:cNvPr id="27" name="Rectangle 26"/>
          <p:cNvSpPr/>
          <p:nvPr/>
        </p:nvSpPr>
        <p:spPr>
          <a:xfrm>
            <a:off x="1007337" y="3193026"/>
            <a:ext cx="10178825" cy="110162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547" y="3432496"/>
            <a:ext cx="10058400" cy="641307"/>
          </a:xfrm>
          <a:prstGeom prst="rect">
            <a:avLst/>
          </a:prstGeom>
        </p:spPr>
      </p:pic>
    </p:spTree>
    <p:extLst>
      <p:ext uri="{BB962C8B-B14F-4D97-AF65-F5344CB8AC3E}">
        <p14:creationId xmlns:p14="http://schemas.microsoft.com/office/powerpoint/2010/main" val="195380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1" grpId="0" animBg="1"/>
      <p:bldP spid="22" grpId="0"/>
      <p:bldP spid="14" grpId="0" animBg="1"/>
      <p:bldP spid="25"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4" y="1676400"/>
            <a:ext cx="5791200" cy="434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363" y="1676400"/>
            <a:ext cx="5791200" cy="4343400"/>
          </a:xfrm>
          <a:prstGeom prst="rect">
            <a:avLst/>
          </a:prstGeom>
        </p:spPr>
      </p:pic>
    </p:spTree>
    <p:extLst>
      <p:ext uri="{BB962C8B-B14F-4D97-AF65-F5344CB8AC3E}">
        <p14:creationId xmlns:p14="http://schemas.microsoft.com/office/powerpoint/2010/main" val="1498828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704" y="1270623"/>
            <a:ext cx="7342889" cy="5507167"/>
          </a:xfrm>
          <a:prstGeom prst="rect">
            <a:avLst/>
          </a:prstGeom>
        </p:spPr>
      </p:pic>
    </p:spTree>
    <p:extLst>
      <p:ext uri="{BB962C8B-B14F-4D97-AF65-F5344CB8AC3E}">
        <p14:creationId xmlns:p14="http://schemas.microsoft.com/office/powerpoint/2010/main" val="171496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14917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Summary</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TextBox 2"/>
          <p:cNvSpPr txBox="1"/>
          <p:nvPr/>
        </p:nvSpPr>
        <p:spPr>
          <a:xfrm>
            <a:off x="336308" y="1350834"/>
            <a:ext cx="11572240" cy="5632311"/>
          </a:xfrm>
          <a:prstGeom prst="rect">
            <a:avLst/>
          </a:prstGeom>
          <a:noFill/>
        </p:spPr>
        <p:txBody>
          <a:bodyPr wrap="square" rtlCol="0">
            <a:spAutoFit/>
          </a:bodyPr>
          <a:lstStyle/>
          <a:p>
            <a:pPr marL="285739" indent="-285739">
              <a:buFont typeface="Arial" charset="0"/>
              <a:buChar char="•"/>
            </a:pPr>
            <a:r>
              <a:rPr lang="en-US" sz="2400" dirty="0" err="1">
                <a:solidFill>
                  <a:schemeClr val="bg1"/>
                </a:solidFill>
                <a:latin typeface="Bangla Sangam MN" charset="0"/>
                <a:ea typeface="Bangla Sangam MN" charset="0"/>
                <a:cs typeface="Bangla Sangam MN" charset="0"/>
              </a:rPr>
              <a:t>f</a:t>
            </a:r>
            <a:r>
              <a:rPr lang="en-US" sz="2400" baseline="-25000" dirty="0" err="1">
                <a:solidFill>
                  <a:schemeClr val="bg1"/>
                </a:solidFill>
                <a:latin typeface="Bangla Sangam MN" charset="0"/>
                <a:ea typeface="Bangla Sangam MN" charset="0"/>
                <a:cs typeface="Bangla Sangam MN" charset="0"/>
              </a:rPr>
              <a:t>esc</a:t>
            </a:r>
            <a:r>
              <a:rPr lang="en-US" sz="2400" baseline="-25000" dirty="0">
                <a:solidFill>
                  <a:schemeClr val="bg1"/>
                </a:solidFill>
                <a:latin typeface="Bangla Sangam MN" charset="0"/>
                <a:ea typeface="Bangla Sangam MN" charset="0"/>
                <a:cs typeface="Bangla Sangam MN" charset="0"/>
              </a:rPr>
              <a:t> </a:t>
            </a:r>
            <a:r>
              <a:rPr lang="en-US" sz="2400" dirty="0" smtClean="0">
                <a:solidFill>
                  <a:schemeClr val="bg1"/>
                </a:solidFill>
                <a:latin typeface="Bangla Sangam MN" charset="0"/>
                <a:ea typeface="Bangla Sangam MN" charset="0"/>
                <a:cs typeface="Bangla Sangam MN" charset="0"/>
              </a:rPr>
              <a:t>is </a:t>
            </a:r>
            <a:r>
              <a:rPr lang="en-US" sz="2400" dirty="0">
                <a:solidFill>
                  <a:schemeClr val="bg1"/>
                </a:solidFill>
                <a:latin typeface="Bangla Sangam MN" charset="0"/>
                <a:ea typeface="Bangla Sangam MN" charset="0"/>
                <a:cs typeface="Bangla Sangam MN" charset="0"/>
              </a:rPr>
              <a:t>a complex combination of </a:t>
            </a:r>
            <a:r>
              <a:rPr lang="en-US" sz="2400" dirty="0" smtClean="0">
                <a:solidFill>
                  <a:schemeClr val="bg1"/>
                </a:solidFill>
                <a:latin typeface="Bangla Sangam MN" charset="0"/>
                <a:ea typeface="Bangla Sangam MN" charset="0"/>
                <a:cs typeface="Bangla Sangam MN" charset="0"/>
              </a:rPr>
              <a:t>parameters depending upon galaxy properties.</a:t>
            </a: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r>
              <a:rPr lang="en-US" sz="2400" dirty="0">
                <a:solidFill>
                  <a:schemeClr val="bg1"/>
                </a:solidFill>
                <a:latin typeface="Bangla Sangam MN" charset="0"/>
                <a:ea typeface="Bangla Sangam MN" charset="0"/>
                <a:cs typeface="Bangla Sangam MN" charset="0"/>
              </a:rPr>
              <a:t>Using galaxies evolved from a Semi-Analytic Model, </a:t>
            </a:r>
            <a:r>
              <a:rPr lang="en-US" sz="2400" dirty="0" smtClean="0">
                <a:solidFill>
                  <a:schemeClr val="bg1"/>
                </a:solidFill>
                <a:latin typeface="Bangla Sangam MN" charset="0"/>
                <a:ea typeface="Bangla Sangam MN" charset="0"/>
                <a:cs typeface="Bangla Sangam MN" charset="0"/>
              </a:rPr>
              <a:t>we </a:t>
            </a:r>
            <a:r>
              <a:rPr lang="en-US" sz="2400" dirty="0">
                <a:solidFill>
                  <a:schemeClr val="bg1"/>
                </a:solidFill>
                <a:latin typeface="Bangla Sangam MN" charset="0"/>
                <a:ea typeface="Bangla Sangam MN" charset="0"/>
                <a:cs typeface="Bangla Sangam MN" charset="0"/>
              </a:rPr>
              <a:t>implement a more physical prescription for </a:t>
            </a:r>
            <a:r>
              <a:rPr lang="en-US" sz="2400" dirty="0" err="1">
                <a:solidFill>
                  <a:schemeClr val="bg1"/>
                </a:solidFill>
                <a:latin typeface="Bangla Sangam MN" charset="0"/>
                <a:ea typeface="Bangla Sangam MN" charset="0"/>
                <a:cs typeface="Bangla Sangam MN" charset="0"/>
              </a:rPr>
              <a:t>f</a:t>
            </a:r>
            <a:r>
              <a:rPr lang="en-US" sz="2400" baseline="-25000" dirty="0" err="1">
                <a:solidFill>
                  <a:schemeClr val="bg1"/>
                </a:solidFill>
                <a:latin typeface="Bangla Sangam MN" charset="0"/>
                <a:ea typeface="Bangla Sangam MN" charset="0"/>
                <a:cs typeface="Bangla Sangam MN" charset="0"/>
              </a:rPr>
              <a:t>esc</a:t>
            </a:r>
            <a:r>
              <a:rPr lang="en-US" sz="2400" dirty="0">
                <a:solidFill>
                  <a:schemeClr val="bg1"/>
                </a:solidFill>
                <a:latin typeface="Bangla Sangam MN" charset="0"/>
                <a:ea typeface="Bangla Sangam MN" charset="0"/>
                <a:cs typeface="Bangla Sangam MN" charset="0"/>
              </a:rPr>
              <a:t>.</a:t>
            </a: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r>
              <a:rPr lang="en-US" sz="2400" dirty="0">
                <a:solidFill>
                  <a:schemeClr val="bg1"/>
                </a:solidFill>
                <a:latin typeface="Bangla Sangam MN" charset="0"/>
                <a:ea typeface="Bangla Sangam MN" charset="0"/>
                <a:cs typeface="Bangla Sangam MN" charset="0"/>
              </a:rPr>
              <a:t>Our key assumption is that </a:t>
            </a:r>
            <a:r>
              <a:rPr lang="en-US" sz="2400" dirty="0" err="1">
                <a:solidFill>
                  <a:schemeClr val="bg1"/>
                </a:solidFill>
                <a:latin typeface="Bangla Sangam MN" charset="0"/>
                <a:ea typeface="Bangla Sangam MN" charset="0"/>
                <a:cs typeface="Bangla Sangam MN" charset="0"/>
              </a:rPr>
              <a:t>f</a:t>
            </a:r>
            <a:r>
              <a:rPr lang="en-US" sz="2400" baseline="-25000" dirty="0" err="1">
                <a:solidFill>
                  <a:schemeClr val="bg1"/>
                </a:solidFill>
                <a:latin typeface="Bangla Sangam MN" charset="0"/>
                <a:ea typeface="Bangla Sangam MN" charset="0"/>
                <a:cs typeface="Bangla Sangam MN" charset="0"/>
              </a:rPr>
              <a:t>esc</a:t>
            </a:r>
            <a:r>
              <a:rPr lang="en-US" sz="2400" baseline="-25000" dirty="0">
                <a:solidFill>
                  <a:schemeClr val="bg1"/>
                </a:solidFill>
                <a:latin typeface="Bangla Sangam MN" charset="0"/>
                <a:ea typeface="Bangla Sangam MN" charset="0"/>
                <a:cs typeface="Bangla Sangam MN" charset="0"/>
              </a:rPr>
              <a:t> </a:t>
            </a:r>
            <a:r>
              <a:rPr lang="en-US" sz="2400" dirty="0">
                <a:solidFill>
                  <a:schemeClr val="bg1"/>
                </a:solidFill>
                <a:latin typeface="Bangla Sangam MN" charset="0"/>
                <a:ea typeface="Bangla Sangam MN" charset="0"/>
                <a:cs typeface="Bangla Sangam MN" charset="0"/>
              </a:rPr>
              <a:t>depends strongly on the density of the galaxy gas.</a:t>
            </a:r>
          </a:p>
          <a:p>
            <a:pPr marL="914361" lvl="1" indent="-457181">
              <a:buFont typeface="Wingdings" charset="2"/>
              <a:buChar char="Ø"/>
            </a:pPr>
            <a:r>
              <a:rPr lang="en-US" sz="2400" dirty="0">
                <a:solidFill>
                  <a:schemeClr val="bg1"/>
                </a:solidFill>
                <a:latin typeface="Bangla Sangam MN" charset="0"/>
                <a:ea typeface="Bangla Sangam MN" charset="0"/>
                <a:cs typeface="Bangla Sangam MN" charset="0"/>
              </a:rPr>
              <a:t>Attempt to capture this by using halo mass and ejected fraction.</a:t>
            </a: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endParaRPr lang="en-US" sz="2400" dirty="0">
              <a:solidFill>
                <a:schemeClr val="bg1"/>
              </a:solidFill>
              <a:latin typeface="Bangla Sangam MN" charset="0"/>
              <a:ea typeface="Bangla Sangam MN" charset="0"/>
              <a:cs typeface="Bangla Sangam MN" charset="0"/>
            </a:endParaRPr>
          </a:p>
          <a:p>
            <a:pPr marL="285739" indent="-285739">
              <a:buFont typeface="Arial" charset="0"/>
              <a:buChar char="•"/>
            </a:pPr>
            <a:r>
              <a:rPr lang="en-US" sz="2400" dirty="0">
                <a:solidFill>
                  <a:schemeClr val="bg1"/>
                </a:solidFill>
                <a:latin typeface="Bangla Sangam MN" charset="0"/>
                <a:ea typeface="Bangla Sangam MN" charset="0"/>
                <a:cs typeface="Bangla Sangam MN" charset="0"/>
              </a:rPr>
              <a:t>Important consequence is that since these parameters evolve, the escape fraction will evolve as well.</a:t>
            </a:r>
          </a:p>
        </p:txBody>
      </p:sp>
    </p:spTree>
    <p:extLst>
      <p:ext uri="{BB962C8B-B14F-4D97-AF65-F5344CB8AC3E}">
        <p14:creationId xmlns:p14="http://schemas.microsoft.com/office/powerpoint/2010/main" val="13569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Overview</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Content Placeholder 2"/>
          <p:cNvSpPr>
            <a:spLocks noGrp="1"/>
          </p:cNvSpPr>
          <p:nvPr>
            <p:ph idx="1"/>
          </p:nvPr>
        </p:nvSpPr>
        <p:spPr>
          <a:xfrm>
            <a:off x="838200" y="1469357"/>
            <a:ext cx="11442700" cy="4351338"/>
          </a:xfrm>
        </p:spPr>
        <p:txBody>
          <a:bodyPr>
            <a:noAutofit/>
          </a:bodyPr>
          <a:lstStyle/>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Reionization:</a:t>
            </a:r>
            <a:r>
              <a:rPr lang="en-US" b="1" dirty="0" smtClean="0">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What it is and why it’s important.</a:t>
            </a:r>
          </a:p>
          <a:p>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Escape Fraction:</a:t>
            </a:r>
            <a:r>
              <a:rPr lang="en-US" b="1" dirty="0" smtClean="0">
                <a:ln>
                  <a:solidFill>
                    <a:schemeClr val="bg1">
                      <a:alpha val="21000"/>
                    </a:schemeClr>
                  </a:solidFill>
                </a:ln>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Why you should care about this happy little parameter.</a:t>
            </a:r>
            <a:endParaRPr lang="en-US" dirty="0">
              <a:solidFill>
                <a:schemeClr val="bg1"/>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My work: </a:t>
            </a:r>
            <a:r>
              <a:rPr lang="en-US" dirty="0" smtClean="0">
                <a:solidFill>
                  <a:schemeClr val="bg1"/>
                </a:solidFill>
                <a:latin typeface="Bangla Sangam MN" charset="0"/>
                <a:ea typeface="Bangla Sangam MN" charset="0"/>
                <a:cs typeface="Bangla Sangam MN" charset="0"/>
              </a:rPr>
              <a:t>How I’ve explored the importance of the escape fraction on reionization.</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710970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Epoch of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6" y="2488378"/>
            <a:ext cx="11539917" cy="283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6" y="2138399"/>
            <a:ext cx="11539917" cy="3499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25" y="5324475"/>
            <a:ext cx="11539917" cy="463489"/>
          </a:xfrm>
          <a:prstGeom prst="rect">
            <a:avLst/>
          </a:prstGeom>
        </p:spPr>
      </p:pic>
      <p:sp>
        <p:nvSpPr>
          <p:cNvPr id="14" name="TextBox 13"/>
          <p:cNvSpPr txBox="1"/>
          <p:nvPr/>
        </p:nvSpPr>
        <p:spPr>
          <a:xfrm>
            <a:off x="9772650" y="5947196"/>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(Robertson, 2010)</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54798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Duration + Topology </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of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2" name="TextBox 1"/>
          <p:cNvSpPr txBox="1"/>
          <p:nvPr/>
        </p:nvSpPr>
        <p:spPr>
          <a:xfrm>
            <a:off x="575755" y="5172322"/>
            <a:ext cx="3513645" cy="830997"/>
          </a:xfrm>
          <a:prstGeom prst="rect">
            <a:avLst/>
          </a:prstGeom>
          <a:noFill/>
        </p:spPr>
        <p:txBody>
          <a:bodyPr wrap="square" rtlCol="0">
            <a:spAutoFit/>
          </a:bodyPr>
          <a:lstStyle/>
          <a:p>
            <a:r>
              <a:rPr lang="en-US" sz="2400" dirty="0" smtClean="0">
                <a:solidFill>
                  <a:schemeClr val="bg1"/>
                </a:solidFill>
                <a:latin typeface="Bangla Sangam MN" charset="0"/>
                <a:ea typeface="Bangla Sangam MN" charset="0"/>
                <a:cs typeface="Bangla Sangam MN" charset="0"/>
              </a:rPr>
              <a:t>Fiducial</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9.8,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8.5</a:t>
            </a:r>
          </a:p>
        </p:txBody>
      </p:sp>
      <p:sp>
        <p:nvSpPr>
          <p:cNvPr id="15" name="TextBox 14"/>
          <p:cNvSpPr txBox="1"/>
          <p:nvPr/>
        </p:nvSpPr>
        <p:spPr>
          <a:xfrm>
            <a:off x="4328570" y="5119240"/>
            <a:ext cx="3918202" cy="830997"/>
          </a:xfrm>
          <a:prstGeom prst="rect">
            <a:avLst/>
          </a:prstGeom>
          <a:noFill/>
        </p:spPr>
        <p:txBody>
          <a:bodyPr wrap="square" rtlCol="0">
            <a:spAutoFit/>
          </a:bodyPr>
          <a:lstStyle/>
          <a:p>
            <a:r>
              <a:rPr lang="en-US" sz="2400" dirty="0" smtClean="0">
                <a:solidFill>
                  <a:schemeClr val="bg1"/>
                </a:solidFill>
                <a:latin typeface="Bangla Sangam MN" charset="0"/>
                <a:ea typeface="Bangla Sangam MN" charset="0"/>
                <a:cs typeface="Bangla Sangam MN" charset="0"/>
              </a:rPr>
              <a:t>No Suppression</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13.9,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12.9</a:t>
            </a:r>
          </a:p>
        </p:txBody>
      </p:sp>
      <p:sp>
        <p:nvSpPr>
          <p:cNvPr id="18" name="TextBox 17"/>
          <p:cNvSpPr txBox="1"/>
          <p:nvPr/>
        </p:nvSpPr>
        <p:spPr>
          <a:xfrm>
            <a:off x="8343900" y="5119240"/>
            <a:ext cx="3520440" cy="1200329"/>
          </a:xfrm>
          <a:prstGeom prst="rect">
            <a:avLst/>
          </a:prstGeom>
          <a:noFill/>
        </p:spPr>
        <p:txBody>
          <a:bodyPr wrap="square" rtlCol="0">
            <a:spAutoFit/>
          </a:bodyPr>
          <a:lstStyle/>
          <a:p>
            <a:r>
              <a:rPr lang="en-US" sz="2400" dirty="0" smtClean="0">
                <a:solidFill>
                  <a:schemeClr val="bg1"/>
                </a:solidFill>
                <a:latin typeface="Bangla Sangam MN" charset="0"/>
                <a:ea typeface="Bangla Sangam MN" charset="0"/>
                <a:cs typeface="Bangla Sangam MN" charset="0"/>
              </a:rPr>
              <a:t>Low Efficiency </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baseline="-25000" dirty="0">
                <a:solidFill>
                  <a:schemeClr val="bg1"/>
                </a:solidFill>
                <a:latin typeface="Bangla Sangam MN" charset="0"/>
                <a:ea typeface="Bangla Sangam MN" charset="0"/>
                <a:cs typeface="Bangla Sangam MN" charset="0"/>
              </a:rPr>
              <a:t>%</a:t>
            </a:r>
            <a:r>
              <a:rPr lang="en-US" sz="2400" dirty="0">
                <a:solidFill>
                  <a:schemeClr val="bg1"/>
                </a:solidFill>
                <a:latin typeface="Bangla Sangam MN" charset="0"/>
                <a:ea typeface="Bangla Sangam MN" charset="0"/>
                <a:cs typeface="Bangla Sangam MN" charset="0"/>
              </a:rPr>
              <a:t> = </a:t>
            </a:r>
            <a:r>
              <a:rPr lang="en-US" sz="2400" dirty="0" smtClean="0">
                <a:solidFill>
                  <a:schemeClr val="bg1"/>
                </a:solidFill>
                <a:latin typeface="Bangla Sangam MN" charset="0"/>
                <a:ea typeface="Bangla Sangam MN" charset="0"/>
                <a:cs typeface="Bangla Sangam MN" charset="0"/>
              </a:rPr>
              <a:t>7.7,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a:t>
            </a:r>
            <a:r>
              <a:rPr lang="en-US" sz="2400" dirty="0">
                <a:solidFill>
                  <a:schemeClr val="bg1"/>
                </a:solidFill>
                <a:latin typeface="Bangla Sangam MN" charset="0"/>
                <a:ea typeface="Bangla Sangam MN" charset="0"/>
                <a:cs typeface="Bangla Sangam MN" charset="0"/>
              </a:rPr>
              <a:t>= </a:t>
            </a:r>
            <a:r>
              <a:rPr lang="en-US" sz="2400" dirty="0" smtClean="0">
                <a:solidFill>
                  <a:schemeClr val="bg1"/>
                </a:solidFill>
                <a:latin typeface="Bangla Sangam MN" charset="0"/>
                <a:ea typeface="Bangla Sangam MN" charset="0"/>
                <a:cs typeface="Bangla Sangam MN" charset="0"/>
              </a:rPr>
              <a:t>6.7</a:t>
            </a:r>
            <a:endParaRPr lang="en-US" sz="2400" dirty="0">
              <a:solidFill>
                <a:schemeClr val="bg1"/>
              </a:solidFill>
              <a:latin typeface="Bangla Sangam MN" charset="0"/>
              <a:ea typeface="Bangla Sangam MN" charset="0"/>
              <a:cs typeface="Bangla Sangam MN" charset="0"/>
            </a:endParaRPr>
          </a:p>
          <a:p>
            <a:endParaRPr lang="en-US" sz="2400" dirty="0" smtClean="0">
              <a:solidFill>
                <a:schemeClr val="bg1"/>
              </a:solidFill>
              <a:latin typeface="Bangla Sangam MN" charset="0"/>
              <a:ea typeface="Bangla Sangam MN" charset="0"/>
              <a:cs typeface="Bangla Sangam MN" charset="0"/>
            </a:endParaRPr>
          </a:p>
        </p:txBody>
      </p:sp>
      <p:sp>
        <p:nvSpPr>
          <p:cNvPr id="19" name="TextBox 18"/>
          <p:cNvSpPr txBox="1"/>
          <p:nvPr/>
        </p:nvSpPr>
        <p:spPr>
          <a:xfrm>
            <a:off x="4638215" y="6336050"/>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Iliev</a:t>
            </a:r>
            <a:r>
              <a:rPr lang="en-US" dirty="0" smtClean="0">
                <a:solidFill>
                  <a:schemeClr val="bg1"/>
                </a:solidFill>
                <a:latin typeface="Bangla Sangam MN" charset="0"/>
                <a:ea typeface="Bangla Sangam MN" charset="0"/>
                <a:cs typeface="Bangla Sangam MN" charset="0"/>
              </a:rPr>
              <a:t> et al., 2011)</a:t>
            </a:r>
            <a:endParaRPr lang="en-US" dirty="0">
              <a:solidFill>
                <a:schemeClr val="bg1"/>
              </a:solidFill>
              <a:latin typeface="Bangla Sangam MN" charset="0"/>
              <a:ea typeface="Bangla Sangam MN" charset="0"/>
              <a:cs typeface="Bangla Sangam M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698" y="1439606"/>
            <a:ext cx="3520440" cy="35204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00" y="1439606"/>
            <a:ext cx="3520440" cy="35204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755" y="1449900"/>
            <a:ext cx="3506751" cy="3515980"/>
          </a:xfrm>
          <a:prstGeom prst="rect">
            <a:avLst/>
          </a:prstGeom>
        </p:spPr>
      </p:pic>
    </p:spTree>
    <p:extLst>
      <p:ext uri="{BB962C8B-B14F-4D97-AF65-F5344CB8AC3E}">
        <p14:creationId xmlns:p14="http://schemas.microsoft.com/office/powerpoint/2010/main" val="1764712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437" y="1329900"/>
            <a:ext cx="6160317" cy="5344887"/>
          </a:xfrm>
          <a:prstGeom prst="rect">
            <a:avLst/>
          </a:prstGeom>
        </p:spPr>
      </p:pic>
      <p:sp>
        <p:nvSpPr>
          <p:cNvPr id="8" name="TextBox 7"/>
          <p:cNvSpPr txBox="1"/>
          <p:nvPr/>
        </p:nvSpPr>
        <p:spPr>
          <a:xfrm>
            <a:off x="9664700" y="6488668"/>
            <a:ext cx="16891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(Fan, 2016)</a:t>
            </a:r>
            <a:endParaRPr lang="en-US" dirty="0">
              <a:solidFill>
                <a:schemeClr val="bg1"/>
              </a:solidFill>
              <a:latin typeface="Bangla Sangam MN" charset="0"/>
              <a:ea typeface="Bangla Sangam MN" charset="0"/>
              <a:cs typeface="Bangla Sangam MN" charset="0"/>
            </a:endParaRPr>
          </a:p>
        </p:txBody>
      </p:sp>
      <p:sp>
        <p:nvSpPr>
          <p:cNvPr id="9"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Sources of Reionization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647964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112107">
            <a:off x="3269214" y="889270"/>
            <a:ext cx="5430012" cy="5501737"/>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p:nvPr>
        </p:nvSpPr>
        <p:spPr>
          <a:xfrm>
            <a:off x="1408254" y="28145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What is </a:t>
            </a:r>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dirty="0">
                <a:ln>
                  <a:solidFill>
                    <a:schemeClr val="tx1">
                      <a:alpha val="70000"/>
                    </a:schemeClr>
                  </a:solidFill>
                </a:ln>
                <a:solidFill>
                  <a:srgbClr val="C49B00"/>
                </a:solidFill>
                <a:latin typeface="Bangla Sangam MN" charset="0"/>
                <a:ea typeface="Bangla Sangam MN" charset="0"/>
                <a:cs typeface="Bangla Sangam MN" charset="0"/>
              </a:rPr>
              <a:t>?</a:t>
            </a:r>
          </a:p>
        </p:txBody>
      </p:sp>
      <p:sp>
        <p:nvSpPr>
          <p:cNvPr id="8" name="5-Point Star 7"/>
          <p:cNvSpPr/>
          <p:nvPr/>
        </p:nvSpPr>
        <p:spPr>
          <a:xfrm>
            <a:off x="5010152" y="3379787"/>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5496236" y="4076537"/>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6414520" y="398620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5797552" y="304482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6777052" y="3119437"/>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496236" y="2243135"/>
            <a:ext cx="635000" cy="520700"/>
          </a:xfrm>
          <a:prstGeom prst="star5">
            <a:avLst>
              <a:gd name="adj" fmla="val 24062"/>
              <a:gd name="hf" fmla="val 105146"/>
              <a:gd name="vf" fmla="val 110557"/>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094554" y="1851286"/>
            <a:ext cx="849299" cy="1030100"/>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98430" y="3894136"/>
            <a:ext cx="370081" cy="172077"/>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580161" y="3902416"/>
            <a:ext cx="1997061" cy="523531"/>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777054" y="4724317"/>
            <a:ext cx="634999" cy="178957"/>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61757" y="3784681"/>
            <a:ext cx="517856" cy="267216"/>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5496239" y="2898897"/>
            <a:ext cx="229055" cy="297167"/>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343278" y="2366335"/>
            <a:ext cx="1653535" cy="901684"/>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194714" y="4709673"/>
            <a:ext cx="1963345" cy="356440"/>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227678" y="2563401"/>
            <a:ext cx="373689" cy="371844"/>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912427" y="1678404"/>
            <a:ext cx="942975" cy="769441"/>
          </a:xfrm>
          <a:prstGeom prst="rect">
            <a:avLst/>
          </a:prstGeom>
          <a:noFill/>
        </p:spPr>
        <p:txBody>
          <a:bodyPr wrap="square" rtlCol="0">
            <a:spAutoFit/>
          </a:bodyPr>
          <a:lstStyle/>
          <a:p>
            <a:r>
              <a:rPr lang="en-US" sz="4400" dirty="0">
                <a:solidFill>
                  <a:schemeClr val="bg1"/>
                </a:solidFill>
              </a:rPr>
              <a:t>𝜸</a:t>
            </a:r>
          </a:p>
        </p:txBody>
      </p:sp>
      <p:sp>
        <p:nvSpPr>
          <p:cNvPr id="37" name="TextBox 36"/>
          <p:cNvSpPr txBox="1"/>
          <p:nvPr/>
        </p:nvSpPr>
        <p:spPr>
          <a:xfrm>
            <a:off x="2723227" y="4538336"/>
            <a:ext cx="942975" cy="769441"/>
          </a:xfrm>
          <a:prstGeom prst="rect">
            <a:avLst/>
          </a:prstGeom>
          <a:noFill/>
        </p:spPr>
        <p:txBody>
          <a:bodyPr wrap="square" rtlCol="0">
            <a:spAutoFit/>
          </a:bodyPr>
          <a:lstStyle/>
          <a:p>
            <a:r>
              <a:rPr lang="en-US" sz="4400" dirty="0">
                <a:solidFill>
                  <a:schemeClr val="bg1"/>
                </a:solidFill>
              </a:rPr>
              <a:t>𝜸</a:t>
            </a:r>
          </a:p>
        </p:txBody>
      </p:sp>
      <p:sp>
        <p:nvSpPr>
          <p:cNvPr id="38" name="TextBox 37"/>
          <p:cNvSpPr txBox="1"/>
          <p:nvPr/>
        </p:nvSpPr>
        <p:spPr>
          <a:xfrm>
            <a:off x="4207460" y="3602481"/>
            <a:ext cx="431947" cy="646331"/>
          </a:xfrm>
          <a:prstGeom prst="rect">
            <a:avLst/>
          </a:prstGeom>
          <a:noFill/>
        </p:spPr>
        <p:txBody>
          <a:bodyPr wrap="square" rtlCol="0">
            <a:spAutoFit/>
          </a:bodyPr>
          <a:lstStyle/>
          <a:p>
            <a:r>
              <a:rPr lang="en-US" sz="3600" dirty="0">
                <a:solidFill>
                  <a:schemeClr val="bg1"/>
                </a:solidFill>
              </a:rPr>
              <a:t>𝜸</a:t>
            </a:r>
          </a:p>
        </p:txBody>
      </p:sp>
      <p:sp>
        <p:nvSpPr>
          <p:cNvPr id="39" name="TextBox 38"/>
          <p:cNvSpPr txBox="1"/>
          <p:nvPr/>
        </p:nvSpPr>
        <p:spPr>
          <a:xfrm>
            <a:off x="5210358" y="2521603"/>
            <a:ext cx="608331" cy="523220"/>
          </a:xfrm>
          <a:prstGeom prst="rect">
            <a:avLst/>
          </a:prstGeom>
          <a:noFill/>
        </p:spPr>
        <p:txBody>
          <a:bodyPr wrap="square" rtlCol="0">
            <a:spAutoFit/>
          </a:bodyPr>
          <a:lstStyle/>
          <a:p>
            <a:r>
              <a:rPr lang="en-US" sz="2800" dirty="0">
                <a:solidFill>
                  <a:schemeClr val="bg1"/>
                </a:solidFill>
              </a:rPr>
              <a:t>𝜸</a:t>
            </a:r>
          </a:p>
        </p:txBody>
      </p:sp>
      <p:sp>
        <p:nvSpPr>
          <p:cNvPr id="40" name="TextBox 39"/>
          <p:cNvSpPr txBox="1"/>
          <p:nvPr/>
        </p:nvSpPr>
        <p:spPr>
          <a:xfrm>
            <a:off x="7929566" y="1382772"/>
            <a:ext cx="942975" cy="769441"/>
          </a:xfrm>
          <a:prstGeom prst="rect">
            <a:avLst/>
          </a:prstGeom>
          <a:noFill/>
        </p:spPr>
        <p:txBody>
          <a:bodyPr wrap="square" rtlCol="0">
            <a:spAutoFit/>
          </a:bodyPr>
          <a:lstStyle/>
          <a:p>
            <a:r>
              <a:rPr lang="en-US" sz="4400" dirty="0">
                <a:solidFill>
                  <a:schemeClr val="bg1"/>
                </a:solidFill>
              </a:rPr>
              <a:t>𝜸</a:t>
            </a:r>
          </a:p>
        </p:txBody>
      </p:sp>
      <p:sp>
        <p:nvSpPr>
          <p:cNvPr id="41" name="TextBox 40"/>
          <p:cNvSpPr txBox="1"/>
          <p:nvPr/>
        </p:nvSpPr>
        <p:spPr>
          <a:xfrm>
            <a:off x="9547707" y="3900488"/>
            <a:ext cx="942975" cy="769441"/>
          </a:xfrm>
          <a:prstGeom prst="rect">
            <a:avLst/>
          </a:prstGeom>
          <a:noFill/>
        </p:spPr>
        <p:txBody>
          <a:bodyPr wrap="square" rtlCol="0">
            <a:spAutoFit/>
          </a:bodyPr>
          <a:lstStyle/>
          <a:p>
            <a:r>
              <a:rPr lang="en-US" sz="4400" dirty="0">
                <a:solidFill>
                  <a:schemeClr val="bg1"/>
                </a:solidFill>
              </a:rPr>
              <a:t>𝜸</a:t>
            </a:r>
          </a:p>
        </p:txBody>
      </p:sp>
      <p:sp>
        <p:nvSpPr>
          <p:cNvPr id="43" name="TextBox 42"/>
          <p:cNvSpPr txBox="1"/>
          <p:nvPr/>
        </p:nvSpPr>
        <p:spPr>
          <a:xfrm>
            <a:off x="7480711" y="4567320"/>
            <a:ext cx="942975" cy="769441"/>
          </a:xfrm>
          <a:prstGeom prst="rect">
            <a:avLst/>
          </a:prstGeom>
          <a:noFill/>
        </p:spPr>
        <p:txBody>
          <a:bodyPr wrap="square" rtlCol="0">
            <a:spAutoFit/>
          </a:bodyPr>
          <a:lstStyle/>
          <a:p>
            <a:r>
              <a:rPr lang="en-US" sz="4400" dirty="0">
                <a:solidFill>
                  <a:schemeClr val="bg1"/>
                </a:solidFill>
              </a:rPr>
              <a:t>𝜸</a:t>
            </a:r>
          </a:p>
        </p:txBody>
      </p:sp>
      <p:sp>
        <p:nvSpPr>
          <p:cNvPr id="44" name="TextBox 43"/>
          <p:cNvSpPr txBox="1"/>
          <p:nvPr/>
        </p:nvSpPr>
        <p:spPr>
          <a:xfrm>
            <a:off x="6354474" y="3688429"/>
            <a:ext cx="399095" cy="461665"/>
          </a:xfrm>
          <a:prstGeom prst="rect">
            <a:avLst/>
          </a:prstGeom>
          <a:noFill/>
        </p:spPr>
        <p:txBody>
          <a:bodyPr wrap="square" rtlCol="0">
            <a:spAutoFit/>
          </a:bodyPr>
          <a:lstStyle/>
          <a:p>
            <a:r>
              <a:rPr lang="en-US" sz="2400" dirty="0">
                <a:solidFill>
                  <a:schemeClr val="bg1"/>
                </a:solidFill>
              </a:rPr>
              <a:t>𝜸</a:t>
            </a:r>
          </a:p>
        </p:txBody>
      </p:sp>
      <p:sp>
        <p:nvSpPr>
          <p:cNvPr id="45" name="TextBox 44"/>
          <p:cNvSpPr txBox="1"/>
          <p:nvPr/>
        </p:nvSpPr>
        <p:spPr>
          <a:xfrm>
            <a:off x="6538855" y="2266403"/>
            <a:ext cx="942975" cy="461665"/>
          </a:xfrm>
          <a:prstGeom prst="rect">
            <a:avLst/>
          </a:prstGeom>
          <a:noFill/>
        </p:spPr>
        <p:txBody>
          <a:bodyPr wrap="square" rtlCol="0">
            <a:spAutoFit/>
          </a:bodyPr>
          <a:lstStyle/>
          <a:p>
            <a:r>
              <a:rPr lang="en-US" sz="2400" dirty="0">
                <a:solidFill>
                  <a:schemeClr val="bg1"/>
                </a:solidFill>
              </a:rPr>
              <a:t>𝜸</a:t>
            </a:r>
          </a:p>
        </p:txBody>
      </p:sp>
      <mc:AlternateContent xmlns:mc="http://schemas.openxmlformats.org/markup-compatibility/2006" xmlns:a14="http://schemas.microsoft.com/office/drawing/2010/main">
        <mc:Choice Requires="a14">
          <p:sp>
            <p:nvSpPr>
              <p:cNvPr id="46" name="TextBox 45"/>
              <p:cNvSpPr txBox="1"/>
              <p:nvPr/>
            </p:nvSpPr>
            <p:spPr>
              <a:xfrm>
                <a:off x="494195" y="5791504"/>
                <a:ext cx="11452980" cy="972574"/>
              </a:xfrm>
              <a:prstGeom prst="rect">
                <a:avLst/>
              </a:prstGeom>
              <a:noFill/>
            </p:spPr>
            <p:txBody>
              <a:bodyPr wrap="square" rtlCol="0">
                <a:spAutoFit/>
              </a:bodyPr>
              <a:lstStyle/>
              <a:p>
                <a:pPr algn="ctr"/>
                <a:r>
                  <a:rPr lang="en-US" sz="3600" dirty="0" smtClean="0">
                    <a:solidFill>
                      <a:schemeClr val="bg1"/>
                    </a:solidFill>
                    <a:latin typeface="Bangla Sangam MN" charset="0"/>
                    <a:ea typeface="Bangla Sangam MN" charset="0"/>
                    <a:cs typeface="Bangla Sangam MN" charset="0"/>
                  </a:rPr>
                  <a:t>f</a:t>
                </a:r>
                <a:r>
                  <a:rPr lang="en-US" sz="3600" baseline="-25000" dirty="0" err="1">
                    <a:solidFill>
                      <a:schemeClr val="bg1"/>
                    </a:solidFill>
                    <a:latin typeface="Bangla Sangam MN" charset="0"/>
                    <a:ea typeface="Bangla Sangam MN" charset="0"/>
                    <a:cs typeface="Bangla Sangam MN" charset="0"/>
                  </a:rPr>
                  <a:t>esc</a:t>
                </a:r>
                <a:r>
                  <a:rPr lang="en-US" sz="3600" dirty="0">
                    <a:solidFill>
                      <a:schemeClr val="bg1"/>
                    </a:solidFill>
                    <a:latin typeface="Bangla Sangam MN" charset="0"/>
                    <a:ea typeface="Bangla Sangam MN" charset="0"/>
                    <a:cs typeface="Bangla Sangam MN" charset="0"/>
                  </a:rPr>
                  <a:t> = </a:t>
                </a:r>
                <a14:m>
                  <m:oMath xmlns:m="http://schemas.openxmlformats.org/officeDocument/2006/math">
                    <m:f>
                      <m:fPr>
                        <m:ctrlPr>
                          <a:rPr lang="bg-BG" sz="3600" i="1" smtClean="0">
                            <a:solidFill>
                              <a:schemeClr val="bg1"/>
                            </a:solidFill>
                            <a:latin typeface="Cambria Math" charset="0"/>
                            <a:ea typeface="Bangla Sangam MN" charset="0"/>
                            <a:cs typeface="Bangla Sangam MN" charset="0"/>
                          </a:rPr>
                        </m:ctrlPr>
                      </m:fPr>
                      <m:num>
                        <m:r>
                          <a:rPr lang="en-US" sz="3600" b="0" i="1" smtClean="0">
                            <a:solidFill>
                              <a:schemeClr val="bg1"/>
                            </a:solidFill>
                            <a:latin typeface="Cambria Math" charset="0"/>
                            <a:ea typeface="Bangla Sangam MN" charset="0"/>
                            <a:cs typeface="Bangla Sangam MN" charset="0"/>
                          </a:rPr>
                          <m:t>𝑁𝑢𝑚𝑏𝑒𝑟</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𝑜𝑓</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𝐻𝐼</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𝐼𝑜𝑛𝑖𝑧𝑖𝑛𝑔</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𝑃h𝑜𝑡𝑜𝑛𝑠</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𝑡h𝑎𝑡</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𝐸𝑠𝑐𝑎𝑝𝑒</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𝑖𝑛𝑡𝑜</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𝐼𝐺𝑀</m:t>
                        </m:r>
                      </m:num>
                      <m:den>
                        <m:r>
                          <a:rPr lang="en-US" sz="3600" b="0" i="1" smtClean="0">
                            <a:solidFill>
                              <a:schemeClr val="bg1"/>
                            </a:solidFill>
                            <a:latin typeface="Cambria Math" charset="0"/>
                            <a:ea typeface="Bangla Sangam MN" charset="0"/>
                            <a:cs typeface="Bangla Sangam MN" charset="0"/>
                          </a:rPr>
                          <m:t>𝑁𝑢𝑚𝑏𝑒𝑟</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𝑜𝑓</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𝐻𝐼</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𝐼𝑜𝑛𝑖𝑧𝑖𝑛𝑔</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𝑃h𝑜𝑡𝑜𝑛𝑠</m:t>
                        </m:r>
                        <m:r>
                          <a:rPr lang="en-US" sz="3600" b="0" i="1" smtClean="0">
                            <a:solidFill>
                              <a:schemeClr val="bg1"/>
                            </a:solidFill>
                            <a:latin typeface="Cambria Math" charset="0"/>
                            <a:ea typeface="Bangla Sangam MN" charset="0"/>
                            <a:cs typeface="Bangla Sangam MN" charset="0"/>
                          </a:rPr>
                          <m:t> </m:t>
                        </m:r>
                        <m:r>
                          <a:rPr lang="en-US" sz="3600" b="0" i="1" smtClean="0">
                            <a:solidFill>
                              <a:schemeClr val="bg1"/>
                            </a:solidFill>
                            <a:latin typeface="Cambria Math" charset="0"/>
                            <a:ea typeface="Bangla Sangam MN" charset="0"/>
                            <a:cs typeface="Bangla Sangam MN" charset="0"/>
                          </a:rPr>
                          <m:t>𝑒𝑚𝑖𝑡𝑡𝑒𝑑</m:t>
                        </m:r>
                      </m:den>
                    </m:f>
                  </m:oMath>
                </a14:m>
                <a:r>
                  <a:rPr lang="en-US" sz="3600" dirty="0">
                    <a:solidFill>
                      <a:schemeClr val="bg1"/>
                    </a:solidFill>
                    <a:latin typeface="Bangla Sangam MN" charset="0"/>
                    <a:ea typeface="Bangla Sangam MN" charset="0"/>
                    <a:cs typeface="Bangla Sangam MN" charset="0"/>
                  </a:rPr>
                  <a:t>	</a:t>
                </a:r>
              </a:p>
            </p:txBody>
          </p:sp>
        </mc:Choice>
        <mc:Fallback xmlns="">
          <p:sp>
            <p:nvSpPr>
              <p:cNvPr id="46" name="TextBox 45"/>
              <p:cNvSpPr txBox="1">
                <a:spLocks noRot="1" noChangeAspect="1" noMove="1" noResize="1" noEditPoints="1" noAdjustHandles="1" noChangeArrowheads="1" noChangeShapeType="1" noTextEdit="1"/>
              </p:cNvSpPr>
              <p:nvPr/>
            </p:nvSpPr>
            <p:spPr>
              <a:xfrm>
                <a:off x="494195" y="5791504"/>
                <a:ext cx="11452980" cy="972574"/>
              </a:xfrm>
              <a:prstGeom prst="rect">
                <a:avLst/>
              </a:prstGeom>
              <a:blipFill rotWithShape="0">
                <a:blip r:embed="rId3"/>
                <a:stretch>
                  <a:fillRect b="-9375"/>
                </a:stretch>
              </a:blipFill>
            </p:spPr>
            <p:txBody>
              <a:bodyPr/>
              <a:lstStyle/>
              <a:p>
                <a:r>
                  <a:rPr lang="en-US">
                    <a:noFill/>
                  </a:rPr>
                  <a:t> </a:t>
                </a:r>
              </a:p>
            </p:txBody>
          </p:sp>
        </mc:Fallback>
      </mc:AlternateContent>
      <p:sp>
        <p:nvSpPr>
          <p:cNvPr id="51" name="Title 1"/>
          <p:cNvSpPr txBox="1">
            <a:spLocks/>
          </p:cNvSpPr>
          <p:nvPr/>
        </p:nvSpPr>
        <p:spPr>
          <a:xfrm>
            <a:off x="8820978" y="2042481"/>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C49B00"/>
                </a:solidFill>
                <a:latin typeface="Bangla Sangam MN" charset="0"/>
                <a:ea typeface="Bangla Sangam MN" charset="0"/>
                <a:cs typeface="Bangla Sangam MN" charset="0"/>
              </a:rPr>
              <a:t>IGM</a:t>
            </a:r>
          </a:p>
        </p:txBody>
      </p:sp>
      <p:sp>
        <p:nvSpPr>
          <p:cNvPr id="52" name="Title 1"/>
          <p:cNvSpPr txBox="1">
            <a:spLocks/>
          </p:cNvSpPr>
          <p:nvPr/>
        </p:nvSpPr>
        <p:spPr>
          <a:xfrm>
            <a:off x="8601524" y="506371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C49B00"/>
                </a:solidFill>
                <a:latin typeface="Bangla Sangam MN" charset="0"/>
                <a:ea typeface="Bangla Sangam MN" charset="0"/>
                <a:cs typeface="Bangla Sangam MN" charset="0"/>
              </a:rPr>
              <a:t>IGM</a:t>
            </a:r>
          </a:p>
        </p:txBody>
      </p:sp>
      <p:sp>
        <p:nvSpPr>
          <p:cNvPr id="53" name="Title 1"/>
          <p:cNvSpPr txBox="1">
            <a:spLocks/>
          </p:cNvSpPr>
          <p:nvPr/>
        </p:nvSpPr>
        <p:spPr>
          <a:xfrm>
            <a:off x="970315" y="3305175"/>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C49B00"/>
                </a:solidFill>
                <a:latin typeface="Bangla Sangam MN" charset="0"/>
                <a:ea typeface="Bangla Sangam MN" charset="0"/>
                <a:cs typeface="Bangla Sangam MN" charset="0"/>
              </a:rPr>
              <a:t>IGM</a:t>
            </a:r>
          </a:p>
        </p:txBody>
      </p:sp>
      <p:sp>
        <p:nvSpPr>
          <p:cNvPr id="54" name="Title 1"/>
          <p:cNvSpPr txBox="1">
            <a:spLocks/>
          </p:cNvSpPr>
          <p:nvPr/>
        </p:nvSpPr>
        <p:spPr>
          <a:xfrm>
            <a:off x="7527429" y="4447111"/>
            <a:ext cx="1410109" cy="368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a:ln>
                  <a:solidFill>
                    <a:schemeClr val="tx1">
                      <a:alpha val="70000"/>
                    </a:schemeClr>
                  </a:solidFill>
                </a:ln>
                <a:solidFill>
                  <a:srgbClr val="C49B00"/>
                </a:solidFill>
                <a:latin typeface="Bangla Sangam MN" charset="0"/>
                <a:ea typeface="Bangla Sangam MN" charset="0"/>
                <a:cs typeface="Bangla Sangam MN" charset="0"/>
              </a:rPr>
              <a:t>ISM</a:t>
            </a:r>
          </a:p>
        </p:txBody>
      </p:sp>
      <p:sp>
        <p:nvSpPr>
          <p:cNvPr id="55" name="Title 1"/>
          <p:cNvSpPr txBox="1">
            <a:spLocks/>
          </p:cNvSpPr>
          <p:nvPr/>
        </p:nvSpPr>
        <p:spPr>
          <a:xfrm>
            <a:off x="7607201" y="2615143"/>
            <a:ext cx="1410109" cy="368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a:ln>
                  <a:solidFill>
                    <a:schemeClr val="tx1">
                      <a:alpha val="70000"/>
                    </a:schemeClr>
                  </a:solidFill>
                </a:ln>
                <a:solidFill>
                  <a:srgbClr val="C49B00"/>
                </a:solidFill>
                <a:latin typeface="Bangla Sangam MN" charset="0"/>
                <a:ea typeface="Bangla Sangam MN" charset="0"/>
                <a:cs typeface="Bangla Sangam MN" charset="0"/>
              </a:rPr>
              <a:t>ISM</a:t>
            </a:r>
          </a:p>
        </p:txBody>
      </p:sp>
      <p:sp>
        <p:nvSpPr>
          <p:cNvPr id="56" name="Title 1"/>
          <p:cNvSpPr txBox="1">
            <a:spLocks/>
          </p:cNvSpPr>
          <p:nvPr/>
        </p:nvSpPr>
        <p:spPr>
          <a:xfrm>
            <a:off x="4281671" y="2228975"/>
            <a:ext cx="1410109" cy="368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a:ln>
                  <a:solidFill>
                    <a:schemeClr val="tx1">
                      <a:alpha val="70000"/>
                    </a:schemeClr>
                  </a:solidFill>
                </a:ln>
                <a:solidFill>
                  <a:srgbClr val="C49B00"/>
                </a:solidFill>
                <a:latin typeface="Bangla Sangam MN" charset="0"/>
                <a:ea typeface="Bangla Sangam MN" charset="0"/>
                <a:cs typeface="Bangla Sangam MN" charset="0"/>
              </a:rPr>
              <a:t>ISM</a:t>
            </a:r>
          </a:p>
        </p:txBody>
      </p:sp>
      <p:sp>
        <p:nvSpPr>
          <p:cNvPr id="57" name="Title 1"/>
          <p:cNvSpPr txBox="1">
            <a:spLocks/>
          </p:cNvSpPr>
          <p:nvPr/>
        </p:nvSpPr>
        <p:spPr>
          <a:xfrm>
            <a:off x="5256704" y="5147803"/>
            <a:ext cx="1410109" cy="368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a:ln>
                  <a:solidFill>
                    <a:schemeClr val="tx1">
                      <a:alpha val="70000"/>
                    </a:schemeClr>
                  </a:solidFill>
                </a:ln>
                <a:solidFill>
                  <a:srgbClr val="C49B00"/>
                </a:solidFill>
                <a:latin typeface="Bangla Sangam MN" charset="0"/>
                <a:ea typeface="Bangla Sangam MN" charset="0"/>
                <a:cs typeface="Bangla Sangam MN" charset="0"/>
              </a:rPr>
              <a:t>ISM</a:t>
            </a:r>
          </a:p>
        </p:txBody>
      </p:sp>
      <p:sp>
        <p:nvSpPr>
          <p:cNvPr id="58" name="Title 1"/>
          <p:cNvSpPr txBox="1">
            <a:spLocks/>
          </p:cNvSpPr>
          <p:nvPr/>
        </p:nvSpPr>
        <p:spPr>
          <a:xfrm>
            <a:off x="2917513" y="3928284"/>
            <a:ext cx="1410109" cy="3689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a:ln>
                  <a:solidFill>
                    <a:schemeClr val="tx1">
                      <a:alpha val="70000"/>
                    </a:schemeClr>
                  </a:solidFill>
                </a:ln>
                <a:solidFill>
                  <a:srgbClr val="C49B00"/>
                </a:solidFill>
                <a:latin typeface="Bangla Sangam MN" charset="0"/>
                <a:ea typeface="Bangla Sangam MN" charset="0"/>
                <a:cs typeface="Bangla Sangam MN" charset="0"/>
              </a:rPr>
              <a:t>ISM</a:t>
            </a:r>
          </a:p>
        </p:txBody>
      </p:sp>
    </p:spTree>
    <p:extLst>
      <p:ext uri="{BB962C8B-B14F-4D97-AF65-F5344CB8AC3E}">
        <p14:creationId xmlns:p14="http://schemas.microsoft.com/office/powerpoint/2010/main" val="10705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P spid="8" grpId="0" animBg="1"/>
      <p:bldP spid="9" grpId="0" animBg="1"/>
      <p:bldP spid="10" grpId="0" animBg="1"/>
      <p:bldP spid="11" grpId="0" animBg="1"/>
      <p:bldP spid="13" grpId="0" animBg="1"/>
      <p:bldP spid="15" grpId="0" animBg="1"/>
      <p:bldP spid="36" grpId="0"/>
      <p:bldP spid="37" grpId="0"/>
      <p:bldP spid="38" grpId="0"/>
      <p:bldP spid="39" grpId="0"/>
      <p:bldP spid="40" grpId="0"/>
      <p:bldP spid="41" grpId="0"/>
      <p:bldP spid="43" grpId="0"/>
      <p:bldP spid="44" grpId="0"/>
      <p:bldP spid="45" grpId="0"/>
      <p:bldP spid="46" grpId="0"/>
      <p:bldP spid="51" grpId="0"/>
      <p:bldP spid="52" grpId="0"/>
      <p:bldP spid="53" grpId="0"/>
      <p:bldP spid="54" grpId="1"/>
      <p:bldP spid="55" grpId="1"/>
      <p:bldP spid="56" grpId="1"/>
      <p:bldP spid="57" grpId="1"/>
      <p:bldP spid="5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7360357" y="1317980"/>
            <a:ext cx="3583114" cy="71575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163896" y="2109023"/>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03" y="5499303"/>
            <a:ext cx="732293" cy="77623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112" y="2519245"/>
            <a:ext cx="741549" cy="786042"/>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94" y="3582211"/>
            <a:ext cx="591712" cy="627215"/>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391" y="3056018"/>
            <a:ext cx="732293" cy="776231"/>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2112769"/>
            <a:ext cx="732293" cy="776231"/>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98" y="5510513"/>
            <a:ext cx="732293" cy="776231"/>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2202246"/>
            <a:ext cx="732293" cy="77623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932" y="3116426"/>
            <a:ext cx="732293" cy="77623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372" y="4278516"/>
            <a:ext cx="732293" cy="77623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755" y="4373615"/>
            <a:ext cx="732293" cy="77623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4856639"/>
            <a:ext cx="732293" cy="77623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36" y="5664286"/>
            <a:ext cx="732293" cy="77623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131" y="5382747"/>
            <a:ext cx="732293" cy="776231"/>
          </a:xfrm>
          <a:prstGeom prst="rect">
            <a:avLst/>
          </a:prstGeom>
        </p:spPr>
      </p:pic>
      <p:sp>
        <p:nvSpPr>
          <p:cNvPr id="25" name="Title 1"/>
          <p:cNvSpPr txBox="1">
            <a:spLocks/>
          </p:cNvSpPr>
          <p:nvPr/>
        </p:nvSpPr>
        <p:spPr>
          <a:xfrm>
            <a:off x="1408254" y="281458"/>
            <a:ext cx="9946511" cy="1350831"/>
          </a:xfrm>
          <a:prstGeom prst="rect">
            <a:avLst/>
          </a:prstGeom>
        </p:spPr>
        <p:txBody>
          <a:bodyPr vert="horz" lIns="91440" tIns="45720" rIns="91440" bIns="45720" rtlCol="0" anchor="ctr">
            <a:normAutofit/>
          </a:bodyPr>
          <a:lstStyle>
            <a:lvl1pPr algn="l" defTabSz="91436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ln>
                  <a:solidFill>
                    <a:schemeClr val="tx1">
                      <a:alpha val="70000"/>
                    </a:schemeClr>
                  </a:solidFill>
                </a:ln>
                <a:solidFill>
                  <a:srgbClr val="C49B00"/>
                </a:solidFill>
                <a:latin typeface="Bangla Sangam MN" charset="0"/>
                <a:ea typeface="Bangla Sangam MN" charset="0"/>
                <a:cs typeface="Bangla Sangam MN" charset="0"/>
              </a:rPr>
              <a:t>Why is </a:t>
            </a:r>
            <a:r>
              <a:rPr lang="en-US" sz="6000"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sz="6000"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sz="6000" b="1" baseline="-25000" dirty="0" smtClean="0">
                <a:ln>
                  <a:solidFill>
                    <a:schemeClr val="tx1">
                      <a:alpha val="70000"/>
                    </a:schemeClr>
                  </a:solidFill>
                </a:ln>
                <a:solidFill>
                  <a:srgbClr val="C49B00"/>
                </a:solidFill>
                <a:latin typeface="Bangla Sangam MN" charset="0"/>
                <a:ea typeface="Bangla Sangam MN" charset="0"/>
                <a:cs typeface="Bangla Sangam MN" charset="0"/>
              </a:rPr>
              <a:t> </a:t>
            </a:r>
            <a:r>
              <a:rPr lang="en-US" sz="6000" b="1" dirty="0" smtClean="0">
                <a:ln>
                  <a:solidFill>
                    <a:schemeClr val="tx1">
                      <a:alpha val="70000"/>
                    </a:schemeClr>
                  </a:solidFill>
                </a:ln>
                <a:solidFill>
                  <a:srgbClr val="C49B00"/>
                </a:solidFill>
                <a:latin typeface="Bangla Sangam MN" charset="0"/>
                <a:ea typeface="Bangla Sangam MN" charset="0"/>
                <a:cs typeface="Bangla Sangam MN" charset="0"/>
              </a:rPr>
              <a:t>important?</a:t>
            </a:r>
            <a:endParaRPr lang="en-US" sz="6000"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54" y="3722250"/>
            <a:ext cx="732293" cy="776231"/>
          </a:xfrm>
          <a:prstGeom prst="rect">
            <a:avLst/>
          </a:prstGeom>
        </p:spPr>
      </p:pic>
      <p:sp>
        <p:nvSpPr>
          <p:cNvPr id="12" name="5-Point Star 11"/>
          <p:cNvSpPr/>
          <p:nvPr/>
        </p:nvSpPr>
        <p:spPr>
          <a:xfrm>
            <a:off x="6754954" y="551051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p:cNvSpPr/>
          <p:nvPr/>
        </p:nvSpPr>
        <p:spPr>
          <a:xfrm>
            <a:off x="6754954" y="229984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10858500" y="5660578"/>
            <a:ext cx="368300" cy="387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8589566" y="3504542"/>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6594793" y="338598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8436443" y="514205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11247508" y="325580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10220396" y="451152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p:cNvSpPr/>
          <p:nvPr/>
        </p:nvSpPr>
        <p:spPr>
          <a:xfrm>
            <a:off x="8377508" y="2430015"/>
            <a:ext cx="306246" cy="260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p:cNvSpPr/>
          <p:nvPr/>
        </p:nvSpPr>
        <p:spPr>
          <a:xfrm>
            <a:off x="7293642" y="3944887"/>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8571160" y="593661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9149973" y="462120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484122" y="578757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9715500" y="2284416"/>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9038" y="2112769"/>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872" y="5491555"/>
            <a:ext cx="744979" cy="789678"/>
          </a:xfrm>
          <a:prstGeom prst="rect">
            <a:avLst/>
          </a:prstGeom>
        </p:spPr>
      </p:pic>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590" y="2117466"/>
            <a:ext cx="1952179" cy="2069310"/>
          </a:xfrm>
          <a:prstGeom prst="rect">
            <a:avLst/>
          </a:prstGeom>
        </p:spPr>
      </p:pic>
      <p:pic>
        <p:nvPicPr>
          <p:cNvPr id="107" name="Picture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08" y="3152413"/>
            <a:ext cx="1452901" cy="1540076"/>
          </a:xfrm>
          <a:prstGeom prst="rect">
            <a:avLst/>
          </a:prstGeom>
        </p:spPr>
      </p:pic>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33" y="3059764"/>
            <a:ext cx="732293" cy="776231"/>
          </a:xfrm>
          <a:prstGeom prst="rect">
            <a:avLst/>
          </a:prstGeom>
        </p:spPr>
      </p:pic>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38" y="2228277"/>
            <a:ext cx="418561" cy="443675"/>
          </a:xfrm>
          <a:prstGeom prst="rect">
            <a:avLst/>
          </a:prstGeom>
        </p:spPr>
      </p:pic>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662" y="5727436"/>
            <a:ext cx="442947" cy="469524"/>
          </a:xfrm>
          <a:prstGeom prst="rect">
            <a:avLst/>
          </a:prstGeom>
        </p:spPr>
      </p:pic>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267" y="2331893"/>
            <a:ext cx="446509" cy="473300"/>
          </a:xfrm>
          <a:prstGeom prst="rect">
            <a:avLst/>
          </a:prstGeom>
        </p:spPr>
      </p:pic>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09" y="3359415"/>
            <a:ext cx="342297" cy="362835"/>
          </a:xfrm>
          <a:prstGeom prst="rect">
            <a:avLst/>
          </a:prstGeom>
        </p:spPr>
      </p:pic>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55" y="4373615"/>
            <a:ext cx="510012" cy="540613"/>
          </a:xfrm>
          <a:prstGeom prst="rect">
            <a:avLst/>
          </a:prstGeom>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942" y="4430379"/>
            <a:ext cx="605663" cy="642003"/>
          </a:xfrm>
          <a:prstGeom prst="rect">
            <a:avLst/>
          </a:prstGeom>
        </p:spPr>
      </p:pic>
      <p:pic>
        <p:nvPicPr>
          <p:cNvPr id="115" name="Picture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48" y="5054747"/>
            <a:ext cx="466563" cy="494557"/>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02" y="5908280"/>
            <a:ext cx="402088" cy="426213"/>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3" y="5298534"/>
            <a:ext cx="922724" cy="978088"/>
          </a:xfrm>
          <a:prstGeom prst="rect">
            <a:avLst/>
          </a:prstGeom>
        </p:spPr>
      </p:pic>
      <p:pic>
        <p:nvPicPr>
          <p:cNvPr id="118" name="Picture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02" y="3857763"/>
            <a:ext cx="409997" cy="434598"/>
          </a:xfrm>
          <a:prstGeom prst="rect">
            <a:avLst/>
          </a:prstGeom>
        </p:spPr>
      </p:pic>
      <p:sp>
        <p:nvSpPr>
          <p:cNvPr id="119" name="5-Point Star 118"/>
          <p:cNvSpPr/>
          <p:nvPr/>
        </p:nvSpPr>
        <p:spPr>
          <a:xfrm>
            <a:off x="830096" y="551425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830096" y="230358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4933642" y="5664324"/>
            <a:ext cx="368300" cy="387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664708" y="3508288"/>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669935" y="338973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2511585" y="514580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5-Point Star 124"/>
          <p:cNvSpPr/>
          <p:nvPr/>
        </p:nvSpPr>
        <p:spPr>
          <a:xfrm>
            <a:off x="5322650" y="325955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5-Point Star 125"/>
          <p:cNvSpPr/>
          <p:nvPr/>
        </p:nvSpPr>
        <p:spPr>
          <a:xfrm>
            <a:off x="4295538" y="451526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5-Point Star 126"/>
          <p:cNvSpPr/>
          <p:nvPr/>
        </p:nvSpPr>
        <p:spPr>
          <a:xfrm>
            <a:off x="2452650" y="2433761"/>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5-Point Star 127"/>
          <p:cNvSpPr/>
          <p:nvPr/>
        </p:nvSpPr>
        <p:spPr>
          <a:xfrm>
            <a:off x="1368784" y="3948633"/>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5-Point Star 128"/>
          <p:cNvSpPr/>
          <p:nvPr/>
        </p:nvSpPr>
        <p:spPr>
          <a:xfrm>
            <a:off x="2646302" y="594035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5-Point Star 129"/>
          <p:cNvSpPr/>
          <p:nvPr/>
        </p:nvSpPr>
        <p:spPr>
          <a:xfrm>
            <a:off x="3225115" y="462495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5-Point Star 130"/>
          <p:cNvSpPr/>
          <p:nvPr/>
        </p:nvSpPr>
        <p:spPr>
          <a:xfrm>
            <a:off x="3559264" y="579132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5-Point Star 131"/>
          <p:cNvSpPr/>
          <p:nvPr/>
        </p:nvSpPr>
        <p:spPr>
          <a:xfrm>
            <a:off x="3790642" y="2288162"/>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063820" y="1400640"/>
            <a:ext cx="3903713" cy="63334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96" y="1463675"/>
            <a:ext cx="3748096" cy="50596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055" y="1355897"/>
            <a:ext cx="3409950" cy="584200"/>
          </a:xfrm>
          <a:prstGeom prst="rect">
            <a:avLst/>
          </a:prstGeom>
        </p:spPr>
      </p:pic>
      <p:sp>
        <p:nvSpPr>
          <p:cNvPr id="136" name="5-Point Star 135"/>
          <p:cNvSpPr/>
          <p:nvPr/>
        </p:nvSpPr>
        <p:spPr>
          <a:xfrm flipV="1">
            <a:off x="626409" y="462222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5-Point Star 136"/>
          <p:cNvSpPr/>
          <p:nvPr/>
        </p:nvSpPr>
        <p:spPr>
          <a:xfrm flipV="1">
            <a:off x="2006687" y="347057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5-Point Star 137"/>
          <p:cNvSpPr/>
          <p:nvPr/>
        </p:nvSpPr>
        <p:spPr>
          <a:xfrm flipV="1">
            <a:off x="1982279" y="591631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5-Point Star 138"/>
          <p:cNvSpPr/>
          <p:nvPr/>
        </p:nvSpPr>
        <p:spPr>
          <a:xfrm flipV="1">
            <a:off x="4277532" y="53492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4519707"/>
            <a:ext cx="330260" cy="350076"/>
          </a:xfrm>
          <a:prstGeom prst="rect">
            <a:avLst/>
          </a:prstGeom>
        </p:spPr>
      </p:pic>
      <p:sp>
        <p:nvSpPr>
          <p:cNvPr id="145" name="5-Point Star 144"/>
          <p:cNvSpPr/>
          <p:nvPr/>
        </p:nvSpPr>
        <p:spPr>
          <a:xfrm flipV="1">
            <a:off x="5132619" y="43448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097" y="3407172"/>
            <a:ext cx="330260" cy="350076"/>
          </a:xfrm>
          <a:prstGeom prst="rect">
            <a:avLst/>
          </a:prstGeom>
        </p:spPr>
      </p:pic>
      <p:pic>
        <p:nvPicPr>
          <p:cNvPr id="148" name="Picture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046" y="5280024"/>
            <a:ext cx="330260" cy="350076"/>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01" y="5787578"/>
            <a:ext cx="330260" cy="350076"/>
          </a:xfrm>
          <a:prstGeom prst="rect">
            <a:avLst/>
          </a:prstGeom>
        </p:spPr>
      </p:pic>
      <p:pic>
        <p:nvPicPr>
          <p:cNvPr id="150" name="Picture 1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277" y="3956676"/>
            <a:ext cx="330260" cy="350076"/>
          </a:xfrm>
          <a:prstGeom prst="rect">
            <a:avLst/>
          </a:prstGeom>
        </p:spPr>
      </p:pic>
      <p:sp>
        <p:nvSpPr>
          <p:cNvPr id="140" name="5-Point Star 139"/>
          <p:cNvSpPr/>
          <p:nvPr/>
        </p:nvSpPr>
        <p:spPr>
          <a:xfrm flipV="1">
            <a:off x="7781188" y="589700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5-Point Star 140"/>
          <p:cNvSpPr/>
          <p:nvPr/>
        </p:nvSpPr>
        <p:spPr>
          <a:xfrm flipV="1">
            <a:off x="10313866" y="538480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5-Point Star 141"/>
          <p:cNvSpPr/>
          <p:nvPr/>
        </p:nvSpPr>
        <p:spPr>
          <a:xfrm flipV="1">
            <a:off x="6621913" y="462222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5-Point Star 142"/>
          <p:cNvSpPr/>
          <p:nvPr/>
        </p:nvSpPr>
        <p:spPr>
          <a:xfrm flipV="1">
            <a:off x="8028881" y="35119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5-Point Star 143"/>
          <p:cNvSpPr/>
          <p:nvPr/>
        </p:nvSpPr>
        <p:spPr>
          <a:xfrm flipV="1">
            <a:off x="11036183" y="40614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p:cNvSpPr/>
          <p:nvPr/>
        </p:nvSpPr>
        <p:spPr>
          <a:xfrm flipV="1">
            <a:off x="1664693" y="27514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5-Point Star 151"/>
          <p:cNvSpPr/>
          <p:nvPr/>
        </p:nvSpPr>
        <p:spPr>
          <a:xfrm flipV="1">
            <a:off x="5339254" y="240389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5-Point Star 152"/>
          <p:cNvSpPr/>
          <p:nvPr/>
        </p:nvSpPr>
        <p:spPr>
          <a:xfrm flipV="1">
            <a:off x="5333804" y="503949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flipV="1">
            <a:off x="1468081" y="483185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5-Point Star 154"/>
          <p:cNvSpPr/>
          <p:nvPr/>
        </p:nvSpPr>
        <p:spPr>
          <a:xfrm flipV="1">
            <a:off x="2430680" y="468928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5-Point Star 156"/>
          <p:cNvSpPr/>
          <p:nvPr/>
        </p:nvSpPr>
        <p:spPr>
          <a:xfrm flipV="1">
            <a:off x="3111754" y="276061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207" y="2667711"/>
            <a:ext cx="330260" cy="350076"/>
          </a:xfrm>
          <a:prstGeom prst="rect">
            <a:avLst/>
          </a:prstGeom>
        </p:spPr>
      </p:pic>
      <p:pic>
        <p:nvPicPr>
          <p:cNvPr id="162" name="Picture 1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207" y="4433337"/>
            <a:ext cx="330260" cy="350076"/>
          </a:xfrm>
          <a:prstGeom prst="rect">
            <a:avLst/>
          </a:prstGeom>
        </p:spPr>
      </p:pic>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26" y="4713115"/>
            <a:ext cx="330260" cy="350076"/>
          </a:xfrm>
          <a:prstGeom prst="rect">
            <a:avLst/>
          </a:prstGeom>
        </p:spPr>
      </p:pic>
      <p:sp>
        <p:nvSpPr>
          <p:cNvPr id="156" name="5-Point Star 155"/>
          <p:cNvSpPr/>
          <p:nvPr/>
        </p:nvSpPr>
        <p:spPr>
          <a:xfrm flipV="1">
            <a:off x="7675847" y="2764940"/>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5-Point Star 158"/>
          <p:cNvSpPr/>
          <p:nvPr/>
        </p:nvSpPr>
        <p:spPr>
          <a:xfrm flipV="1">
            <a:off x="8488659" y="4509674"/>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5-Point Star 159"/>
          <p:cNvSpPr/>
          <p:nvPr/>
        </p:nvSpPr>
        <p:spPr>
          <a:xfrm flipV="1">
            <a:off x="7259437" y="483730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946" y="4897344"/>
            <a:ext cx="330260" cy="350076"/>
          </a:xfrm>
          <a:prstGeom prst="rect">
            <a:avLst/>
          </a:prstGeom>
        </p:spPr>
      </p:pic>
      <p:sp>
        <p:nvSpPr>
          <p:cNvPr id="158" name="5-Point Star 157"/>
          <p:cNvSpPr/>
          <p:nvPr/>
        </p:nvSpPr>
        <p:spPr>
          <a:xfrm flipV="1">
            <a:off x="11152489" y="50095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2378" y="2290387"/>
            <a:ext cx="330260" cy="350076"/>
          </a:xfrm>
          <a:prstGeom prst="rect">
            <a:avLst/>
          </a:prstGeom>
        </p:spPr>
      </p:pic>
      <p:pic>
        <p:nvPicPr>
          <p:cNvPr id="168" name="Picture 1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745" y="2793799"/>
            <a:ext cx="330260" cy="350076"/>
          </a:xfrm>
          <a:prstGeom prst="rect">
            <a:avLst/>
          </a:prstGeom>
        </p:spPr>
      </p:pic>
      <p:sp>
        <p:nvSpPr>
          <p:cNvPr id="165" name="5-Point Star 164"/>
          <p:cNvSpPr/>
          <p:nvPr/>
        </p:nvSpPr>
        <p:spPr>
          <a:xfrm flipV="1">
            <a:off x="9217663" y="288394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5-Point Star 165"/>
          <p:cNvSpPr/>
          <p:nvPr/>
        </p:nvSpPr>
        <p:spPr>
          <a:xfrm flipV="1">
            <a:off x="11184804" y="239516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96166" y="3177410"/>
            <a:ext cx="9770744" cy="1446550"/>
          </a:xfrm>
          <a:prstGeom prst="rect">
            <a:avLst/>
          </a:prstGeom>
          <a:solidFill>
            <a:schemeClr val="bg1"/>
          </a:solidFill>
          <a:effectLst>
            <a:glow rad="127000">
              <a:srgbClr val="A11301">
                <a:alpha val="68000"/>
              </a:srgbClr>
            </a:glow>
          </a:effectLst>
        </p:spPr>
        <p:txBody>
          <a:bodyPr wrap="square" rtlCol="0">
            <a:spAutoFit/>
          </a:bodyPr>
          <a:lstStyle/>
          <a:p>
            <a:r>
              <a:rPr lang="en-US" sz="4400" dirty="0" smtClean="0">
                <a:ln w="8890">
                  <a:solidFill>
                    <a:schemeClr val="tx1">
                      <a:alpha val="70000"/>
                    </a:schemeClr>
                  </a:solidFill>
                </a:ln>
              </a:rPr>
              <a:t>The form of </a:t>
            </a:r>
            <a:r>
              <a:rPr lang="en-US" sz="4400" dirty="0" err="1" smtClean="0">
                <a:ln w="8890">
                  <a:solidFill>
                    <a:schemeClr val="tx1">
                      <a:alpha val="70000"/>
                    </a:schemeClr>
                  </a:solidFill>
                </a:ln>
              </a:rPr>
              <a:t>f</a:t>
            </a:r>
            <a:r>
              <a:rPr lang="en-US" sz="4400" baseline="-25000" dirty="0" err="1" smtClean="0">
                <a:ln w="8890">
                  <a:solidFill>
                    <a:schemeClr val="tx1">
                      <a:alpha val="70000"/>
                    </a:schemeClr>
                  </a:solidFill>
                </a:ln>
              </a:rPr>
              <a:t>esc</a:t>
            </a:r>
            <a:r>
              <a:rPr lang="en-US" sz="4400" dirty="0" smtClean="0">
                <a:ln w="8890">
                  <a:solidFill>
                    <a:schemeClr val="tx1">
                      <a:alpha val="70000"/>
                    </a:schemeClr>
                  </a:solidFill>
                </a:ln>
              </a:rPr>
              <a:t> can drastically affect the topology and duration of reionization.</a:t>
            </a:r>
          </a:p>
        </p:txBody>
      </p:sp>
    </p:spTree>
    <p:extLst>
      <p:ext uri="{BB962C8B-B14F-4D97-AF65-F5344CB8AC3E}">
        <p14:creationId xmlns:p14="http://schemas.microsoft.com/office/powerpoint/2010/main" val="192694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5"/>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138"/>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2"/>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16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6"/>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5"/>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5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5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5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0"/>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160"/>
                                        </p:tgtEl>
                                        <p:attrNameLst>
                                          <p:attrName>style.visibility</p:attrName>
                                        </p:attrNameLst>
                                      </p:cBhvr>
                                      <p:to>
                                        <p:strVal val="visible"/>
                                      </p:to>
                                    </p:set>
                                  </p:childTnLst>
                                </p:cTn>
                              </p:par>
                              <p:par>
                                <p:cTn id="143" presetID="1" presetClass="entr" presetSubtype="0" fill="hold" grpId="1"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1" nodeType="withEffect">
                                  <p:stCondLst>
                                    <p:cond delay="0"/>
                                  </p:stCondLst>
                                  <p:childTnLst>
                                    <p:set>
                                      <p:cBhvr>
                                        <p:cTn id="146" dur="1" fill="hold">
                                          <p:stCondLst>
                                            <p:cond delay="0"/>
                                          </p:stCondLst>
                                        </p:cTn>
                                        <p:tgtEl>
                                          <p:spTgt spid="142"/>
                                        </p:tgtEl>
                                        <p:attrNameLst>
                                          <p:attrName>style.visibility</p:attrName>
                                        </p:attrNameLst>
                                      </p:cBhvr>
                                      <p:to>
                                        <p:strVal val="visible"/>
                                      </p:to>
                                    </p:set>
                                  </p:childTnLst>
                                </p:cTn>
                              </p:par>
                              <p:par>
                                <p:cTn id="147" presetID="1" presetClass="entr" presetSubtype="0" fill="hold" grpId="1" nodeType="withEffect">
                                  <p:stCondLst>
                                    <p:cond delay="0"/>
                                  </p:stCondLst>
                                  <p:childTnLst>
                                    <p:set>
                                      <p:cBhvr>
                                        <p:cTn id="148" dur="1" fill="hold">
                                          <p:stCondLst>
                                            <p:cond delay="0"/>
                                          </p:stCondLst>
                                        </p:cTn>
                                        <p:tgtEl>
                                          <p:spTgt spid="140"/>
                                        </p:tgtEl>
                                        <p:attrNameLst>
                                          <p:attrName>style.visibility</p:attrName>
                                        </p:attrNameLst>
                                      </p:cBhvr>
                                      <p:to>
                                        <p:strVal val="visible"/>
                                      </p:to>
                                    </p:set>
                                  </p:childTnLst>
                                </p:cTn>
                              </p:par>
                              <p:par>
                                <p:cTn id="149" presetID="1" presetClass="entr" presetSubtype="0" fill="hold" grpId="1" nodeType="withEffect">
                                  <p:stCondLst>
                                    <p:cond delay="0"/>
                                  </p:stCondLst>
                                  <p:childTnLst>
                                    <p:set>
                                      <p:cBhvr>
                                        <p:cTn id="150" dur="1" fill="hold">
                                          <p:stCondLst>
                                            <p:cond delay="0"/>
                                          </p:stCondLst>
                                        </p:cTn>
                                        <p:tgtEl>
                                          <p:spTgt spid="141"/>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14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3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4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1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1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1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48"/>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49"/>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50"/>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12"/>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09"/>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1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1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13"/>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14"/>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6"/>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0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6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7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6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6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73"/>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6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6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6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6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70"/>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74"/>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72"/>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6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61"/>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62"/>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63"/>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64"/>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67"/>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6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4" grpId="0" animBg="1"/>
      <p:bldP spid="12" grpId="0" animBg="1"/>
      <p:bldP spid="5" grpId="0" animBg="1"/>
      <p:bldP spid="9" grpId="0" animBg="1"/>
      <p:bldP spid="10" grpId="0" animBg="1"/>
      <p:bldP spid="32" grpId="0" animBg="1"/>
      <p:bldP spid="33" grpId="0" animBg="1"/>
      <p:bldP spid="34" grpId="0" animBg="1"/>
      <p:bldP spid="35" grpId="0" animBg="1"/>
      <p:bldP spid="36" grpId="0" animBg="1"/>
      <p:bldP spid="37" grpId="0" animBg="1"/>
      <p:bldP spid="51" grpId="0" animBg="1"/>
      <p:bldP spid="52" grpId="0" animBg="1"/>
      <p:bldP spid="53" grpId="0" animBg="1"/>
      <p:bldP spid="7" grpId="0" animBg="1"/>
      <p:bldP spid="104"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6" grpId="0" animBg="1"/>
      <p:bldP spid="136" grpId="1" animBg="1"/>
      <p:bldP spid="137" grpId="0" animBg="1"/>
      <p:bldP spid="137" grpId="1" animBg="1"/>
      <p:bldP spid="138" grpId="0" animBg="1"/>
      <p:bldP spid="138" grpId="1" animBg="1"/>
      <p:bldP spid="139" grpId="0" animBg="1"/>
      <p:bldP spid="139" grpId="1" animBg="1"/>
      <p:bldP spid="145" grpId="0" animBg="1"/>
      <p:bldP spid="145"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7" grpId="0" animBg="1"/>
      <p:bldP spid="157" grpId="1" animBg="1"/>
      <p:bldP spid="156" grpId="0" animBg="1"/>
      <p:bldP spid="156" grpId="1" animBg="1"/>
      <p:bldP spid="159" grpId="0" animBg="1"/>
      <p:bldP spid="159" grpId="1" animBg="1"/>
      <p:bldP spid="160" grpId="0" animBg="1"/>
      <p:bldP spid="160" grpId="1" animBg="1"/>
      <p:bldP spid="158" grpId="0" animBg="1"/>
      <p:bldP spid="158" grpId="1" animBg="1"/>
      <p:bldP spid="165" grpId="0" animBg="1"/>
      <p:bldP spid="165" grpId="1" animBg="1"/>
      <p:bldP spid="166" grpId="0" animBg="1"/>
      <p:bldP spid="166" grpId="1"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7388" y="1005575"/>
            <a:ext cx="11964611" cy="3970318"/>
          </a:xfrm>
          <a:prstGeom prst="rect">
            <a:avLst/>
          </a:prstGeom>
          <a:noFill/>
        </p:spPr>
        <p:txBody>
          <a:bodyPr wrap="square" rtlCol="0">
            <a:spAutoFit/>
          </a:bodyPr>
          <a:lstStyle/>
          <a:p>
            <a:pPr marL="285750" indent="-285750">
              <a:buFont typeface="Arial" charset="0"/>
              <a:buChar char="•"/>
            </a:pPr>
            <a:r>
              <a:rPr lang="en-US" sz="2800" dirty="0" smtClean="0">
                <a:solidFill>
                  <a:schemeClr val="bg1"/>
                </a:solidFill>
                <a:latin typeface="Bangla Sangam MN" charset="0"/>
                <a:ea typeface="Bangla Sangam MN" charset="0"/>
                <a:cs typeface="Bangla Sangam MN" charset="0"/>
              </a:rPr>
              <a:t>At high redshift IGM opacity prevents direct measurement of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  Need to use low-z.</a:t>
            </a:r>
          </a:p>
          <a:p>
            <a:pPr marL="285750" indent="-285750">
              <a:buFont typeface="Arial" charset="0"/>
              <a:buChar char="•"/>
            </a:pPr>
            <a:endParaRPr lang="en-US" sz="2800" dirty="0">
              <a:solidFill>
                <a:schemeClr val="bg1"/>
              </a:solidFill>
              <a:latin typeface="Bangla Sangam MN" charset="0"/>
              <a:ea typeface="Bangla Sangam MN" charset="0"/>
              <a:cs typeface="Bangla Sangam MN" charset="0"/>
            </a:endParaRPr>
          </a:p>
          <a:p>
            <a:pPr marL="1257300" lvl="2" indent="-342900">
              <a:buFont typeface="Wingdings" charset="2"/>
              <a:buChar char="Ø"/>
            </a:pPr>
            <a:r>
              <a:rPr lang="en-US" sz="2800" dirty="0" smtClean="0">
                <a:solidFill>
                  <a:schemeClr val="bg1"/>
                </a:solidFill>
                <a:latin typeface="Bangla Sangam MN" charset="0"/>
                <a:ea typeface="Bangla Sangam MN" charset="0"/>
                <a:cs typeface="Bangla Sangam MN" charset="0"/>
              </a:rPr>
              <a:t>z &lt; 1.5: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 0-5% (Cowie+ 2009, Grimes+ 2009, </a:t>
            </a:r>
            <a:r>
              <a:rPr lang="en-US" sz="2800" dirty="0" err="1" smtClean="0">
                <a:solidFill>
                  <a:schemeClr val="bg1"/>
                </a:solidFill>
                <a:latin typeface="Bangla Sangam MN" charset="0"/>
                <a:ea typeface="Bangla Sangam MN" charset="0"/>
                <a:cs typeface="Bangla Sangam MN" charset="0"/>
              </a:rPr>
              <a:t>Siana</a:t>
            </a:r>
            <a:r>
              <a:rPr lang="en-US" sz="2800" dirty="0" smtClean="0">
                <a:solidFill>
                  <a:schemeClr val="bg1"/>
                </a:solidFill>
                <a:latin typeface="Bangla Sangam MN" charset="0"/>
                <a:ea typeface="Bangla Sangam MN" charset="0"/>
                <a:cs typeface="Bangla Sangam MN" charset="0"/>
              </a:rPr>
              <a:t>+ 2010)</a:t>
            </a:r>
          </a:p>
          <a:p>
            <a:pPr marL="1257300" lvl="2" indent="-342900">
              <a:buFont typeface="Wingdings" charset="2"/>
              <a:buChar char="Ø"/>
            </a:pPr>
            <a:r>
              <a:rPr lang="en-US" sz="2800" dirty="0" smtClean="0">
                <a:solidFill>
                  <a:schemeClr val="bg1"/>
                </a:solidFill>
                <a:latin typeface="Bangla Sangam MN" charset="0"/>
                <a:ea typeface="Bangla Sangam MN" charset="0"/>
                <a:cs typeface="Bangla Sangam MN" charset="0"/>
              </a:rPr>
              <a:t>z ~ 4: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baseline="-25000" dirty="0" smtClean="0">
                <a:solidFill>
                  <a:schemeClr val="bg1"/>
                </a:solidFill>
                <a:latin typeface="Bangla Sangam MN" charset="0"/>
                <a:ea typeface="Bangla Sangam MN" charset="0"/>
                <a:cs typeface="Bangla Sangam MN" charset="0"/>
              </a:rPr>
              <a:t> </a:t>
            </a:r>
            <a:r>
              <a:rPr lang="en-US" sz="2800" dirty="0" smtClean="0">
                <a:solidFill>
                  <a:schemeClr val="bg1"/>
                </a:solidFill>
                <a:latin typeface="Bangla Sangam MN" charset="0"/>
                <a:ea typeface="Bangla Sangam MN" charset="0"/>
                <a:cs typeface="Bangla Sangam MN" charset="0"/>
              </a:rPr>
              <a:t>&lt; 10-20% (</a:t>
            </a:r>
            <a:r>
              <a:rPr lang="en-US" sz="2800" dirty="0" err="1" smtClean="0">
                <a:solidFill>
                  <a:schemeClr val="bg1"/>
                </a:solidFill>
                <a:latin typeface="Bangla Sangam MN" charset="0"/>
                <a:ea typeface="Bangla Sangam MN" charset="0"/>
                <a:cs typeface="Bangla Sangam MN" charset="0"/>
              </a:rPr>
              <a:t>Vanzella</a:t>
            </a:r>
            <a:r>
              <a:rPr lang="en-US" sz="2800" dirty="0" smtClean="0">
                <a:solidFill>
                  <a:schemeClr val="bg1"/>
                </a:solidFill>
                <a:latin typeface="Bangla Sangam MN" charset="0"/>
                <a:ea typeface="Bangla Sangam MN" charset="0"/>
                <a:cs typeface="Bangla Sangam MN" charset="0"/>
              </a:rPr>
              <a:t>+ 2015, </a:t>
            </a:r>
            <a:r>
              <a:rPr lang="en-US" sz="2800" dirty="0" err="1" smtClean="0">
                <a:solidFill>
                  <a:schemeClr val="bg1"/>
                </a:solidFill>
                <a:latin typeface="Bangla Sangam MN" charset="0"/>
                <a:ea typeface="Bangla Sangam MN" charset="0"/>
                <a:cs typeface="Bangla Sangam MN" charset="0"/>
              </a:rPr>
              <a:t>Guata</a:t>
            </a:r>
            <a:r>
              <a:rPr lang="en-US" sz="2800" dirty="0" smtClean="0">
                <a:solidFill>
                  <a:schemeClr val="bg1"/>
                </a:solidFill>
                <a:latin typeface="Bangla Sangam MN" charset="0"/>
                <a:ea typeface="Bangla Sangam MN" charset="0"/>
                <a:cs typeface="Bangla Sangam MN" charset="0"/>
              </a:rPr>
              <a:t>+ 2016, </a:t>
            </a:r>
            <a:r>
              <a:rPr lang="en-US" sz="2800" dirty="0" err="1" smtClean="0">
                <a:solidFill>
                  <a:schemeClr val="bg1"/>
                </a:solidFill>
                <a:latin typeface="Bangla Sangam MN" charset="0"/>
                <a:ea typeface="Bangla Sangam MN" charset="0"/>
                <a:cs typeface="Bangla Sangam MN" charset="0"/>
              </a:rPr>
              <a:t>Grazian</a:t>
            </a:r>
            <a:r>
              <a:rPr lang="en-US" sz="2800" dirty="0" smtClean="0">
                <a:solidFill>
                  <a:schemeClr val="bg1"/>
                </a:solidFill>
                <a:latin typeface="Bangla Sangam MN" charset="0"/>
                <a:ea typeface="Bangla Sangam MN" charset="0"/>
                <a:cs typeface="Bangla Sangam MN" charset="0"/>
              </a:rPr>
              <a:t>+ 2016)</a:t>
            </a:r>
          </a:p>
          <a:p>
            <a:pPr marL="285750" indent="-285750">
              <a:buFont typeface="Arial" charset="0"/>
              <a:buChar char="•"/>
            </a:pPr>
            <a:endParaRPr lang="en-US" sz="28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800" dirty="0" smtClean="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2" y="-314336"/>
            <a:ext cx="9946511" cy="1350831"/>
          </a:xfrm>
        </p:spPr>
        <p:txBody>
          <a:bodyPr>
            <a:normAutofit/>
          </a:bodyPr>
          <a:lstStyle/>
          <a:p>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 Measurements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9" name="TextBox 8"/>
          <p:cNvSpPr txBox="1"/>
          <p:nvPr/>
        </p:nvSpPr>
        <p:spPr>
          <a:xfrm>
            <a:off x="227387" y="4615731"/>
            <a:ext cx="11964611" cy="1815882"/>
          </a:xfrm>
          <a:prstGeom prst="rect">
            <a:avLst/>
          </a:prstGeom>
          <a:noFill/>
        </p:spPr>
        <p:txBody>
          <a:bodyPr wrap="square" rtlCol="0">
            <a:spAutoFit/>
          </a:bodyPr>
          <a:lstStyle/>
          <a:p>
            <a:pPr marL="285750" indent="-285750">
              <a:buFont typeface="Arial" charset="0"/>
              <a:buChar char="•"/>
            </a:pPr>
            <a:r>
              <a:rPr lang="en-US" sz="2800" dirty="0" smtClean="0">
                <a:solidFill>
                  <a:schemeClr val="bg1"/>
                </a:solidFill>
                <a:latin typeface="Bangla Sangam MN" charset="0"/>
                <a:ea typeface="Bangla Sangam MN" charset="0"/>
                <a:cs typeface="Bangla Sangam MN" charset="0"/>
              </a:rPr>
              <a:t>But still loads of disagreement!  Some results get measurements &gt; 20%! (</a:t>
            </a:r>
            <a:r>
              <a:rPr lang="en-US" sz="2800" dirty="0" err="1">
                <a:solidFill>
                  <a:schemeClr val="bg1"/>
                </a:solidFill>
                <a:latin typeface="Bangla Sangam MN" charset="0"/>
                <a:ea typeface="Bangla Sangam MN" charset="0"/>
                <a:cs typeface="Bangla Sangam MN" charset="0"/>
              </a:rPr>
              <a:t>Vanzella</a:t>
            </a:r>
            <a:r>
              <a:rPr lang="en-US" sz="2800" dirty="0">
                <a:solidFill>
                  <a:schemeClr val="bg1"/>
                </a:solidFill>
                <a:latin typeface="Bangla Sangam MN" charset="0"/>
                <a:ea typeface="Bangla Sangam MN" charset="0"/>
                <a:cs typeface="Bangla Sangam MN" charset="0"/>
              </a:rPr>
              <a:t>+ 2015, </a:t>
            </a:r>
            <a:r>
              <a:rPr lang="en-US" sz="2800" dirty="0" err="1">
                <a:solidFill>
                  <a:schemeClr val="bg1"/>
                </a:solidFill>
                <a:latin typeface="Bangla Sangam MN" charset="0"/>
                <a:ea typeface="Bangla Sangam MN" charset="0"/>
                <a:cs typeface="Bangla Sangam MN" charset="0"/>
              </a:rPr>
              <a:t>Guata</a:t>
            </a:r>
            <a:r>
              <a:rPr lang="en-US" sz="2800" dirty="0">
                <a:solidFill>
                  <a:schemeClr val="bg1"/>
                </a:solidFill>
                <a:latin typeface="Bangla Sangam MN" charset="0"/>
                <a:ea typeface="Bangla Sangam MN" charset="0"/>
                <a:cs typeface="Bangla Sangam MN" charset="0"/>
              </a:rPr>
              <a:t>+ 2016, </a:t>
            </a:r>
            <a:r>
              <a:rPr lang="en-US" sz="2800" dirty="0" err="1">
                <a:solidFill>
                  <a:schemeClr val="bg1"/>
                </a:solidFill>
                <a:latin typeface="Bangla Sangam MN" charset="0"/>
                <a:ea typeface="Bangla Sangam MN" charset="0"/>
                <a:cs typeface="Bangla Sangam MN" charset="0"/>
              </a:rPr>
              <a:t>Grazian</a:t>
            </a:r>
            <a:r>
              <a:rPr lang="en-US" sz="2800" dirty="0">
                <a:solidFill>
                  <a:schemeClr val="bg1"/>
                </a:solidFill>
                <a:latin typeface="Bangla Sangam MN" charset="0"/>
                <a:ea typeface="Bangla Sangam MN" charset="0"/>
                <a:cs typeface="Bangla Sangam MN" charset="0"/>
              </a:rPr>
              <a:t>+ </a:t>
            </a:r>
            <a:r>
              <a:rPr lang="en-US" sz="2800" dirty="0" smtClean="0">
                <a:solidFill>
                  <a:schemeClr val="bg1"/>
                </a:solidFill>
                <a:latin typeface="Bangla Sangam MN" charset="0"/>
                <a:ea typeface="Bangla Sangam MN" charset="0"/>
                <a:cs typeface="Bangla Sangam MN" charset="0"/>
              </a:rPr>
              <a:t>2016)</a:t>
            </a:r>
          </a:p>
          <a:p>
            <a:pPr marL="285750" indent="-285750">
              <a:buFont typeface="Arial" charset="0"/>
              <a:buChar char="•"/>
            </a:pPr>
            <a:endParaRPr lang="en-US" sz="2800" dirty="0">
              <a:solidFill>
                <a:schemeClr val="bg1"/>
              </a:solidFill>
              <a:latin typeface="Bangla Sangam MN" charset="0"/>
              <a:ea typeface="Bangla Sangam MN" charset="0"/>
              <a:cs typeface="Bangla Sangam MN" charset="0"/>
            </a:endParaRPr>
          </a:p>
          <a:p>
            <a:pPr marL="285750" indent="-285750">
              <a:buFont typeface="Arial" charset="0"/>
              <a:buChar char="•"/>
            </a:pPr>
            <a:r>
              <a:rPr lang="en-US" sz="2800" dirty="0" smtClean="0">
                <a:solidFill>
                  <a:schemeClr val="bg1"/>
                </a:solidFill>
                <a:latin typeface="Bangla Sangam MN" charset="0"/>
                <a:ea typeface="Bangla Sangam MN" charset="0"/>
                <a:cs typeface="Bangla Sangam MN" charset="0"/>
              </a:rPr>
              <a:t>During </a:t>
            </a:r>
            <a:r>
              <a:rPr lang="en-US" sz="2800" dirty="0" err="1" smtClean="0">
                <a:solidFill>
                  <a:schemeClr val="bg1"/>
                </a:solidFill>
                <a:latin typeface="Bangla Sangam MN" charset="0"/>
                <a:ea typeface="Bangla Sangam MN" charset="0"/>
                <a:cs typeface="Bangla Sangam MN" charset="0"/>
              </a:rPr>
              <a:t>EoR</a:t>
            </a:r>
            <a:r>
              <a:rPr lang="en-US" sz="2800" dirty="0" smtClean="0">
                <a:solidFill>
                  <a:schemeClr val="bg1"/>
                </a:solidFill>
                <a:latin typeface="Bangla Sangam MN" charset="0"/>
                <a:ea typeface="Bangla Sangam MN" charset="0"/>
                <a:cs typeface="Bangla Sangam MN" charset="0"/>
              </a:rPr>
              <a:t> current requirements are f</a:t>
            </a:r>
            <a:r>
              <a:rPr lang="en-US" sz="2800" baseline="-25000" dirty="0"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~20</a:t>
            </a:r>
            <a:r>
              <a:rPr lang="en-US" sz="2800" dirty="0" smtClean="0">
                <a:solidFill>
                  <a:schemeClr val="bg1"/>
                </a:solidFill>
                <a:latin typeface="Bangla Sangam MN" charset="0"/>
                <a:ea typeface="Bangla Sangam MN" charset="0"/>
                <a:cs typeface="Bangla Sangam MN" charset="0"/>
              </a:rPr>
              <a:t>%.</a:t>
            </a:r>
          </a:p>
        </p:txBody>
      </p:sp>
    </p:spTree>
    <p:extLst>
      <p:ext uri="{BB962C8B-B14F-4D97-AF65-F5344CB8AC3E}">
        <p14:creationId xmlns:p14="http://schemas.microsoft.com/office/powerpoint/2010/main" val="1250955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6546" y="1647110"/>
            <a:ext cx="5422092" cy="2492990"/>
          </a:xfrm>
          <a:prstGeom prst="rect">
            <a:avLst/>
          </a:prstGeom>
          <a:noFill/>
        </p:spPr>
        <p:txBody>
          <a:bodyPr wrap="square" rtlCol="0">
            <a:spAutoFit/>
          </a:bodyPr>
          <a:lstStyle/>
          <a:p>
            <a:pPr marL="285739" indent="-285739">
              <a:buFont typeface="Arial" charset="0"/>
              <a:buChar char="•"/>
            </a:pPr>
            <a:r>
              <a:rPr lang="en-US" sz="2600" dirty="0">
                <a:solidFill>
                  <a:schemeClr val="bg1"/>
                </a:solidFill>
                <a:latin typeface="Bangla Sangam MN" charset="0"/>
                <a:ea typeface="Bangla Sangam MN" charset="0"/>
                <a:cs typeface="Bangla Sangam MN" charset="0"/>
              </a:rPr>
              <a:t>Stellar feedback + Supernovae blowouts move gas to outskirts</a:t>
            </a:r>
            <a:r>
              <a:rPr lang="en-US" sz="2600" dirty="0" smtClean="0">
                <a:solidFill>
                  <a:schemeClr val="bg1"/>
                </a:solidFill>
                <a:latin typeface="Bangla Sangam MN" charset="0"/>
                <a:ea typeface="Bangla Sangam MN" charset="0"/>
                <a:cs typeface="Bangla Sangam MN" charset="0"/>
              </a:rPr>
              <a:t>.</a:t>
            </a:r>
          </a:p>
          <a:p>
            <a:pPr marL="285739" indent="-285739">
              <a:buFont typeface="Arial" charset="0"/>
              <a:buChar char="•"/>
            </a:pPr>
            <a:endParaRPr lang="en-US" sz="2600" dirty="0">
              <a:solidFill>
                <a:schemeClr val="bg1"/>
              </a:solidFill>
              <a:latin typeface="Bangla Sangam MN" charset="0"/>
              <a:ea typeface="Bangla Sangam MN" charset="0"/>
              <a:cs typeface="Bangla Sangam MN" charset="0"/>
            </a:endParaRPr>
          </a:p>
          <a:p>
            <a:pPr marL="914361" lvl="1" indent="-457181">
              <a:buFont typeface="Wingdings" charset="2"/>
              <a:buChar char="Ø"/>
            </a:pPr>
            <a:r>
              <a:rPr lang="en-US" sz="2600" dirty="0">
                <a:solidFill>
                  <a:schemeClr val="bg1"/>
                </a:solidFill>
                <a:latin typeface="Bangla Sangam MN" charset="0"/>
                <a:ea typeface="Bangla Sangam MN" charset="0"/>
                <a:cs typeface="Bangla Sangam MN" charset="0"/>
              </a:rPr>
              <a:t>Photons can more easily escape into the IGM?</a:t>
            </a:r>
          </a:p>
        </p:txBody>
      </p:sp>
      <p:sp>
        <p:nvSpPr>
          <p:cNvPr id="12" name="Title 1"/>
          <p:cNvSpPr txBox="1">
            <a:spLocks/>
          </p:cNvSpPr>
          <p:nvPr/>
        </p:nvSpPr>
        <p:spPr>
          <a:xfrm>
            <a:off x="110451" y="283158"/>
            <a:ext cx="11972925" cy="135083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n>
                  <a:solidFill>
                    <a:schemeClr val="tx1">
                      <a:alpha val="70000"/>
                    </a:schemeClr>
                  </a:solidFill>
                </a:ln>
                <a:solidFill>
                  <a:srgbClr val="C49B00"/>
                </a:solidFill>
                <a:latin typeface="Bangla Sangam MN" charset="0"/>
                <a:ea typeface="Bangla Sangam MN" charset="0"/>
                <a:cs typeface="Bangla Sangam MN" charset="0"/>
              </a:rPr>
              <a:t>Is </a:t>
            </a:r>
            <a:r>
              <a:rPr lang="en-US" b="1" dirty="0" err="1">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a:ln>
                  <a:solidFill>
                    <a:schemeClr val="tx1">
                      <a:alpha val="70000"/>
                    </a:schemeClr>
                  </a:solidFill>
                </a:ln>
                <a:solidFill>
                  <a:srgbClr val="C49B00"/>
                </a:solidFill>
                <a:latin typeface="Bangla Sangam MN" charset="0"/>
                <a:ea typeface="Bangla Sangam MN" charset="0"/>
                <a:cs typeface="Bangla Sangam MN" charset="0"/>
              </a:rPr>
              <a:t>esc</a:t>
            </a:r>
            <a:r>
              <a:rPr lang="en-US" b="1" dirty="0">
                <a:ln>
                  <a:solidFill>
                    <a:schemeClr val="tx1">
                      <a:alpha val="70000"/>
                    </a:schemeClr>
                  </a:solidFill>
                </a:ln>
                <a:solidFill>
                  <a:srgbClr val="C49B00"/>
                </a:solidFill>
                <a:latin typeface="Bangla Sangam MN" charset="0"/>
                <a:ea typeface="Bangla Sangam MN" charset="0"/>
                <a:cs typeface="Bangla Sangam MN" charset="0"/>
              </a:rPr>
              <a:t> A Function of the Individual Galaxy?</a:t>
            </a:r>
          </a:p>
        </p:txBody>
      </p:sp>
      <p:sp>
        <p:nvSpPr>
          <p:cNvPr id="14" name="TextBox 13"/>
          <p:cNvSpPr txBox="1"/>
          <p:nvPr/>
        </p:nvSpPr>
        <p:spPr>
          <a:xfrm>
            <a:off x="6536546" y="6385311"/>
            <a:ext cx="2595607" cy="369332"/>
          </a:xfrm>
          <a:prstGeom prst="rect">
            <a:avLst/>
          </a:prstGeom>
          <a:noFill/>
        </p:spPr>
        <p:txBody>
          <a:bodyPr wrap="square" rtlCol="0">
            <a:spAutoFit/>
          </a:bodyPr>
          <a:lstStyle/>
          <a:p>
            <a:r>
              <a:rPr lang="en-US" dirty="0">
                <a:solidFill>
                  <a:schemeClr val="bg1"/>
                </a:solidFill>
                <a:latin typeface="Bangla Sangam MN" charset="0"/>
                <a:ea typeface="Bangla Sangam MN" charset="0"/>
                <a:cs typeface="Bangla Sangam MN" charset="0"/>
              </a:rPr>
              <a:t>(</a:t>
            </a:r>
            <a:r>
              <a:rPr lang="en-US" dirty="0" err="1">
                <a:solidFill>
                  <a:schemeClr val="bg1"/>
                </a:solidFill>
                <a:latin typeface="Bangla Sangam MN" charset="0"/>
                <a:ea typeface="Bangla Sangam MN" charset="0"/>
                <a:cs typeface="Bangla Sangam MN" charset="0"/>
              </a:rPr>
              <a:t>Kimm</a:t>
            </a:r>
            <a:r>
              <a:rPr lang="en-US" dirty="0">
                <a:solidFill>
                  <a:schemeClr val="bg1"/>
                </a:solidFill>
                <a:latin typeface="Bangla Sangam MN" charset="0"/>
                <a:ea typeface="Bangla Sangam MN" charset="0"/>
                <a:cs typeface="Bangla Sangam MN" charset="0"/>
              </a:rPr>
              <a:t> et al., 2016)</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82" y="1549574"/>
            <a:ext cx="5131156" cy="5189027"/>
          </a:xfrm>
          <a:prstGeom prst="rect">
            <a:avLst/>
          </a:prstGeom>
        </p:spPr>
      </p:pic>
      <p:cxnSp>
        <p:nvCxnSpPr>
          <p:cNvPr id="16" name="Straight Arrow Connector 15"/>
          <p:cNvCxnSpPr/>
          <p:nvPr/>
        </p:nvCxnSpPr>
        <p:spPr>
          <a:xfrm flipV="1">
            <a:off x="2005263" y="4068476"/>
            <a:ext cx="1095125" cy="119500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5750" y="5538272"/>
            <a:ext cx="3104434" cy="1200329"/>
          </a:xfrm>
          <a:prstGeom prst="rect">
            <a:avLst/>
          </a:prstGeom>
          <a:noFill/>
        </p:spPr>
        <p:txBody>
          <a:bodyPr wrap="square" rtlCol="0">
            <a:spAutoFit/>
          </a:bodyPr>
          <a:lstStyle/>
          <a:p>
            <a:r>
              <a:rPr lang="en-US" sz="3600" dirty="0">
                <a:ln>
                  <a:solidFill>
                    <a:schemeClr val="tx1">
                      <a:alpha val="50000"/>
                    </a:schemeClr>
                  </a:solidFill>
                </a:ln>
                <a:solidFill>
                  <a:srgbClr val="C49B00"/>
                </a:solidFill>
                <a:latin typeface="Bangla Sangam MN" charset="0"/>
                <a:ea typeface="Bangla Sangam MN" charset="0"/>
                <a:cs typeface="Bangla Sangam MN" charset="0"/>
              </a:rPr>
              <a:t>Radiation </a:t>
            </a:r>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Feedback</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sp>
        <p:nvSpPr>
          <p:cNvPr id="20" name="TextBox 19"/>
          <p:cNvSpPr txBox="1"/>
          <p:nvPr/>
        </p:nvSpPr>
        <p:spPr>
          <a:xfrm>
            <a:off x="6536546" y="5295685"/>
            <a:ext cx="3104434" cy="646331"/>
          </a:xfrm>
          <a:prstGeom prst="rect">
            <a:avLst/>
          </a:prstGeom>
          <a:noFill/>
        </p:spPr>
        <p:txBody>
          <a:bodyPr wrap="square" rtlCol="0">
            <a:spAutoFit/>
          </a:bodyPr>
          <a:lstStyle/>
          <a:p>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SN Blowout</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cxnSp>
        <p:nvCxnSpPr>
          <p:cNvPr id="21" name="Straight Arrow Connector 20"/>
          <p:cNvCxnSpPr/>
          <p:nvPr/>
        </p:nvCxnSpPr>
        <p:spPr>
          <a:xfrm flipH="1" flipV="1">
            <a:off x="4262821" y="3753616"/>
            <a:ext cx="2273725" cy="150986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2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14074</TotalTime>
  <Words>1209</Words>
  <Application>Microsoft Macintosh PowerPoint</Application>
  <PresentationFormat>Widescreen</PresentationFormat>
  <Paragraphs>151</Paragraphs>
  <Slides>18</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Bangla Sangam MN</vt:lpstr>
      <vt:lpstr>Calibri</vt:lpstr>
      <vt:lpstr>Calibri Light</vt:lpstr>
      <vt:lpstr>Cambria Math</vt:lpstr>
      <vt:lpstr>Comic Sans MS</vt:lpstr>
      <vt:lpstr>Wingdings</vt:lpstr>
      <vt:lpstr>Arial</vt:lpstr>
      <vt:lpstr>Office Theme</vt:lpstr>
      <vt:lpstr>PowerPoint Presentation</vt:lpstr>
      <vt:lpstr>Overview</vt:lpstr>
      <vt:lpstr>Epoch of Reionization</vt:lpstr>
      <vt:lpstr>Duration + Topology of Reionization</vt:lpstr>
      <vt:lpstr>Sources of Reionization </vt:lpstr>
      <vt:lpstr>What is fesc?</vt:lpstr>
      <vt:lpstr>PowerPoint Presentation</vt:lpstr>
      <vt:lpstr>fesc Measurements</vt:lpstr>
      <vt:lpstr>PowerPoint Presentation</vt:lpstr>
      <vt:lpstr>My Aim</vt:lpstr>
      <vt:lpstr>Semi-Analytic Models </vt:lpstr>
      <vt:lpstr>Supernova Feedback</vt:lpstr>
      <vt:lpstr>PowerPoint Presentation</vt:lpstr>
      <vt:lpstr>Galaxy Properties + Photons</vt:lpstr>
      <vt:lpstr>Escape Fraction Parameterization</vt:lpstr>
      <vt:lpstr>Preliminary Results</vt:lpstr>
      <vt:lpstr>Preliminary Results</vt:lpstr>
      <vt:lpstr>Summary</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Reionization Through Semi-Analytic Galaxy Formation</dc:title>
  <dc:creator>Microsoft Office User</dc:creator>
  <cp:lastModifiedBy>Microsoft Office User</cp:lastModifiedBy>
  <cp:revision>153</cp:revision>
  <cp:lastPrinted>2017-07-03T02:15:22Z</cp:lastPrinted>
  <dcterms:created xsi:type="dcterms:W3CDTF">2017-03-11T10:32:14Z</dcterms:created>
  <dcterms:modified xsi:type="dcterms:W3CDTF">2017-08-22T12:05:39Z</dcterms:modified>
</cp:coreProperties>
</file>